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333" r:id="rId2"/>
    <p:sldId id="395" r:id="rId3"/>
    <p:sldId id="504" r:id="rId4"/>
    <p:sldId id="505" r:id="rId5"/>
    <p:sldId id="506" r:id="rId6"/>
    <p:sldId id="507" r:id="rId7"/>
    <p:sldId id="470" r:id="rId8"/>
    <p:sldId id="508" r:id="rId9"/>
    <p:sldId id="509" r:id="rId10"/>
    <p:sldId id="472" r:id="rId11"/>
    <p:sldId id="431" r:id="rId12"/>
    <p:sldId id="510" r:id="rId13"/>
    <p:sldId id="511" r:id="rId14"/>
    <p:sldId id="514" r:id="rId15"/>
    <p:sldId id="517" r:id="rId16"/>
    <p:sldId id="515" r:id="rId17"/>
    <p:sldId id="518" r:id="rId18"/>
    <p:sldId id="512" r:id="rId19"/>
    <p:sldId id="519" r:id="rId20"/>
    <p:sldId id="513" r:id="rId21"/>
    <p:sldId id="520" r:id="rId22"/>
    <p:sldId id="499" r:id="rId23"/>
    <p:sldId id="414" r:id="rId24"/>
  </p:sldIdLst>
  <p:sldSz cx="9144000" cy="6858000" type="screen4x3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8" autoAdjust="0"/>
    <p:restoredTop sz="62595" autoAdjust="0"/>
  </p:normalViewPr>
  <p:slideViewPr>
    <p:cSldViewPr>
      <p:cViewPr varScale="1">
        <p:scale>
          <a:sx n="43" d="100"/>
          <a:sy n="43" d="100"/>
        </p:scale>
        <p:origin x="1316" y="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gif>
</file>

<file path=ppt/media/image11.png>
</file>

<file path=ppt/media/image12.png>
</file>

<file path=ppt/media/image13.png>
</file>

<file path=ppt/media/image14.jpg>
</file>

<file path=ppt/media/image15.jp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D1B4B4-8D4E-4EC7-BCC3-31483A26696F}" type="datetimeFigureOut">
              <a:rPr lang="cs-CZ" smtClean="0"/>
              <a:pPr/>
              <a:t>01.02.2022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E31770-6E53-4BB6-B007-7CA707BAE8AA}" type="slidenum">
              <a:rPr lang="cs-CZ" smtClean="0"/>
              <a:pPr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00601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291271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cs-CZ" baseline="0" dirty="0" err="1" smtClean="0"/>
              <a:t>It</a:t>
            </a:r>
            <a:r>
              <a:rPr lang="cs-CZ" baseline="0" dirty="0" smtClean="0"/>
              <a:t> </a:t>
            </a:r>
            <a:r>
              <a:rPr lang="cs-CZ" baseline="0" dirty="0" err="1" smtClean="0"/>
              <a:t>is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developers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account</a:t>
            </a:r>
            <a:r>
              <a:rPr lang="cs-CZ" baseline="0" dirty="0" smtClean="0"/>
              <a:t> – I </a:t>
            </a:r>
            <a:r>
              <a:rPr lang="cs-CZ" baseline="0" dirty="0" err="1" smtClean="0"/>
              <a:t>am</a:t>
            </a:r>
            <a:r>
              <a:rPr lang="cs-CZ" baseline="0" dirty="0" smtClean="0"/>
              <a:t> </a:t>
            </a:r>
            <a:r>
              <a:rPr lang="cs-CZ" baseline="0" dirty="0" err="1" smtClean="0"/>
              <a:t>collecting</a:t>
            </a:r>
            <a:r>
              <a:rPr lang="cs-CZ" baseline="0" dirty="0" smtClean="0"/>
              <a:t> data </a:t>
            </a:r>
            <a:r>
              <a:rPr lang="cs-CZ" baseline="0" dirty="0" err="1" smtClean="0"/>
              <a:t>only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from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certain</a:t>
            </a:r>
            <a:r>
              <a:rPr lang="cs-CZ" baseline="0" dirty="0" smtClean="0"/>
              <a:t> </a:t>
            </a:r>
            <a:r>
              <a:rPr lang="cs-CZ" baseline="0" dirty="0" err="1" smtClean="0"/>
              <a:t>population</a:t>
            </a:r>
            <a:r>
              <a:rPr lang="cs-CZ" baseline="0" dirty="0" smtClean="0"/>
              <a:t> – </a:t>
            </a:r>
            <a:r>
              <a:rPr lang="cs-CZ" baseline="0" dirty="0" err="1" smtClean="0"/>
              <a:t>probably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gamers</a:t>
            </a:r>
            <a:r>
              <a:rPr lang="cs-CZ" baseline="0" dirty="0" smtClean="0"/>
              <a:t>, </a:t>
            </a:r>
            <a:r>
              <a:rPr lang="cs-CZ" baseline="0" dirty="0" err="1" smtClean="0"/>
              <a:t>somehow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focused</a:t>
            </a:r>
            <a:r>
              <a:rPr lang="cs-CZ" baseline="0" dirty="0" smtClean="0"/>
              <a:t> on </a:t>
            </a:r>
            <a:r>
              <a:rPr lang="cs-CZ" baseline="0" dirty="0" err="1" smtClean="0"/>
              <a:t>some</a:t>
            </a:r>
            <a:r>
              <a:rPr lang="cs-CZ" baseline="0" dirty="0" smtClean="0"/>
              <a:t> </a:t>
            </a:r>
            <a:r>
              <a:rPr lang="cs-CZ" baseline="0" dirty="0" err="1" smtClean="0"/>
              <a:t>types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of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games</a:t>
            </a:r>
            <a:endParaRPr lang="cs-CZ" baseline="0" dirty="0" smtClean="0"/>
          </a:p>
          <a:p>
            <a:pPr marL="0" indent="0">
              <a:buNone/>
            </a:pPr>
            <a:endParaRPr lang="cs-CZ" baseline="0" dirty="0" smtClean="0"/>
          </a:p>
          <a:p>
            <a:pPr marL="0" indent="0">
              <a:buNone/>
            </a:pPr>
            <a:r>
              <a:rPr lang="cs-CZ" baseline="0" dirty="0" smtClean="0"/>
              <a:t>Response </a:t>
            </a:r>
            <a:r>
              <a:rPr lang="cs-CZ" baseline="0" dirty="0" err="1" smtClean="0"/>
              <a:t>bias</a:t>
            </a:r>
            <a:r>
              <a:rPr lang="cs-CZ" baseline="0" dirty="0" smtClean="0"/>
              <a:t> - </a:t>
            </a:r>
            <a:r>
              <a:rPr lang="en-US" dirty="0" smtClean="0"/>
              <a:t>where there’s something about how the actual survey questionnaire is constructed that encourages a certain type of answer, leading to measurement error.</a:t>
            </a: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254420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453985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cs-CZ" baseline="0" dirty="0" err="1" smtClean="0"/>
              <a:t>It</a:t>
            </a:r>
            <a:r>
              <a:rPr lang="cs-CZ" baseline="0" dirty="0" smtClean="0"/>
              <a:t> </a:t>
            </a:r>
            <a:r>
              <a:rPr lang="cs-CZ" baseline="0" dirty="0" err="1" smtClean="0"/>
              <a:t>is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developers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account</a:t>
            </a:r>
            <a:r>
              <a:rPr lang="cs-CZ" baseline="0" dirty="0" smtClean="0"/>
              <a:t> – I </a:t>
            </a:r>
            <a:r>
              <a:rPr lang="cs-CZ" baseline="0" dirty="0" err="1" smtClean="0"/>
              <a:t>am</a:t>
            </a:r>
            <a:r>
              <a:rPr lang="cs-CZ" baseline="0" dirty="0" smtClean="0"/>
              <a:t> </a:t>
            </a:r>
            <a:r>
              <a:rPr lang="cs-CZ" baseline="0" dirty="0" err="1" smtClean="0"/>
              <a:t>collecting</a:t>
            </a:r>
            <a:r>
              <a:rPr lang="cs-CZ" baseline="0" dirty="0" smtClean="0"/>
              <a:t> data </a:t>
            </a:r>
            <a:r>
              <a:rPr lang="cs-CZ" baseline="0" dirty="0" err="1" smtClean="0"/>
              <a:t>only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from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certain</a:t>
            </a:r>
            <a:r>
              <a:rPr lang="cs-CZ" baseline="0" dirty="0" smtClean="0"/>
              <a:t> </a:t>
            </a:r>
            <a:r>
              <a:rPr lang="cs-CZ" baseline="0" dirty="0" err="1" smtClean="0"/>
              <a:t>population</a:t>
            </a:r>
            <a:r>
              <a:rPr lang="cs-CZ" baseline="0" dirty="0" smtClean="0"/>
              <a:t> – </a:t>
            </a:r>
            <a:r>
              <a:rPr lang="cs-CZ" baseline="0" dirty="0" err="1" smtClean="0"/>
              <a:t>probably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gamers</a:t>
            </a:r>
            <a:r>
              <a:rPr lang="cs-CZ" baseline="0" dirty="0" smtClean="0"/>
              <a:t>, </a:t>
            </a:r>
            <a:r>
              <a:rPr lang="cs-CZ" baseline="0" dirty="0" err="1" smtClean="0"/>
              <a:t>somehow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focused</a:t>
            </a:r>
            <a:r>
              <a:rPr lang="cs-CZ" baseline="0" dirty="0" smtClean="0"/>
              <a:t> on </a:t>
            </a:r>
            <a:r>
              <a:rPr lang="cs-CZ" baseline="0" dirty="0" err="1" smtClean="0"/>
              <a:t>some</a:t>
            </a:r>
            <a:r>
              <a:rPr lang="cs-CZ" baseline="0" dirty="0" smtClean="0"/>
              <a:t> </a:t>
            </a:r>
            <a:r>
              <a:rPr lang="cs-CZ" baseline="0" dirty="0" err="1" smtClean="0"/>
              <a:t>types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of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games</a:t>
            </a:r>
            <a:endParaRPr lang="cs-CZ" baseline="0" dirty="0" smtClean="0"/>
          </a:p>
          <a:p>
            <a:pPr marL="0" indent="0">
              <a:buNone/>
            </a:pPr>
            <a:endParaRPr lang="cs-CZ" baseline="0" dirty="0" smtClean="0"/>
          </a:p>
          <a:p>
            <a:pPr marL="0" indent="0">
              <a:buNone/>
            </a:pPr>
            <a:r>
              <a:rPr lang="cs-CZ" baseline="0" dirty="0" smtClean="0"/>
              <a:t>Response </a:t>
            </a:r>
            <a:r>
              <a:rPr lang="cs-CZ" baseline="0" dirty="0" err="1" smtClean="0"/>
              <a:t>bias</a:t>
            </a:r>
            <a:r>
              <a:rPr lang="cs-CZ" baseline="0" dirty="0" smtClean="0"/>
              <a:t> - </a:t>
            </a:r>
            <a:r>
              <a:rPr lang="en-US" dirty="0" smtClean="0"/>
              <a:t>where there’s something about how the actual survey questionnaire is constructed that encourages a certain type of answer, leading to measurement error.</a:t>
            </a: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244197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cs-CZ" baseline="0" dirty="0" err="1" smtClean="0"/>
              <a:t>It</a:t>
            </a:r>
            <a:r>
              <a:rPr lang="cs-CZ" baseline="0" dirty="0" smtClean="0"/>
              <a:t> </a:t>
            </a:r>
            <a:r>
              <a:rPr lang="cs-CZ" baseline="0" dirty="0" err="1" smtClean="0"/>
              <a:t>is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developers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account</a:t>
            </a:r>
            <a:r>
              <a:rPr lang="cs-CZ" baseline="0" dirty="0" smtClean="0"/>
              <a:t> – I </a:t>
            </a:r>
            <a:r>
              <a:rPr lang="cs-CZ" baseline="0" dirty="0" err="1" smtClean="0"/>
              <a:t>am</a:t>
            </a:r>
            <a:r>
              <a:rPr lang="cs-CZ" baseline="0" dirty="0" smtClean="0"/>
              <a:t> </a:t>
            </a:r>
            <a:r>
              <a:rPr lang="cs-CZ" baseline="0" dirty="0" err="1" smtClean="0"/>
              <a:t>collecting</a:t>
            </a:r>
            <a:r>
              <a:rPr lang="cs-CZ" baseline="0" dirty="0" smtClean="0"/>
              <a:t> data </a:t>
            </a:r>
            <a:r>
              <a:rPr lang="cs-CZ" baseline="0" dirty="0" err="1" smtClean="0"/>
              <a:t>only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from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certain</a:t>
            </a:r>
            <a:r>
              <a:rPr lang="cs-CZ" baseline="0" dirty="0" smtClean="0"/>
              <a:t> </a:t>
            </a:r>
            <a:r>
              <a:rPr lang="cs-CZ" baseline="0" dirty="0" err="1" smtClean="0"/>
              <a:t>population</a:t>
            </a:r>
            <a:r>
              <a:rPr lang="cs-CZ" baseline="0" dirty="0" smtClean="0"/>
              <a:t> – </a:t>
            </a:r>
            <a:r>
              <a:rPr lang="cs-CZ" baseline="0" dirty="0" err="1" smtClean="0"/>
              <a:t>probably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gamers</a:t>
            </a:r>
            <a:r>
              <a:rPr lang="cs-CZ" baseline="0" dirty="0" smtClean="0"/>
              <a:t>, </a:t>
            </a:r>
            <a:r>
              <a:rPr lang="cs-CZ" baseline="0" dirty="0" err="1" smtClean="0"/>
              <a:t>somehow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focused</a:t>
            </a:r>
            <a:r>
              <a:rPr lang="cs-CZ" baseline="0" dirty="0" smtClean="0"/>
              <a:t> on </a:t>
            </a:r>
            <a:r>
              <a:rPr lang="cs-CZ" baseline="0" dirty="0" err="1" smtClean="0"/>
              <a:t>some</a:t>
            </a:r>
            <a:r>
              <a:rPr lang="cs-CZ" baseline="0" dirty="0" smtClean="0"/>
              <a:t> </a:t>
            </a:r>
            <a:r>
              <a:rPr lang="cs-CZ" baseline="0" dirty="0" err="1" smtClean="0"/>
              <a:t>types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of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games</a:t>
            </a:r>
            <a:endParaRPr lang="cs-CZ" baseline="0" dirty="0" smtClean="0"/>
          </a:p>
          <a:p>
            <a:pPr marL="0" indent="0">
              <a:buNone/>
            </a:pPr>
            <a:endParaRPr lang="cs-CZ" baseline="0" dirty="0" smtClean="0"/>
          </a:p>
          <a:p>
            <a:pPr marL="0" indent="0">
              <a:buNone/>
            </a:pPr>
            <a:r>
              <a:rPr lang="cs-CZ" baseline="0" dirty="0" smtClean="0"/>
              <a:t>Response </a:t>
            </a:r>
            <a:r>
              <a:rPr lang="cs-CZ" baseline="0" dirty="0" err="1" smtClean="0"/>
              <a:t>bias</a:t>
            </a:r>
            <a:r>
              <a:rPr lang="cs-CZ" baseline="0" dirty="0" smtClean="0"/>
              <a:t> - </a:t>
            </a:r>
            <a:r>
              <a:rPr lang="en-US" dirty="0" smtClean="0"/>
              <a:t>where there’s something about how the actual survey questionnaire is constructed that encourages a certain type of answer, leading to measurement error.</a:t>
            </a: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80860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cs-CZ" baseline="0" dirty="0" err="1" smtClean="0"/>
              <a:t>It</a:t>
            </a:r>
            <a:r>
              <a:rPr lang="cs-CZ" baseline="0" dirty="0" smtClean="0"/>
              <a:t> </a:t>
            </a:r>
            <a:r>
              <a:rPr lang="cs-CZ" baseline="0" dirty="0" err="1" smtClean="0"/>
              <a:t>is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developers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account</a:t>
            </a:r>
            <a:r>
              <a:rPr lang="cs-CZ" baseline="0" dirty="0" smtClean="0"/>
              <a:t> – I </a:t>
            </a:r>
            <a:r>
              <a:rPr lang="cs-CZ" baseline="0" dirty="0" err="1" smtClean="0"/>
              <a:t>am</a:t>
            </a:r>
            <a:r>
              <a:rPr lang="cs-CZ" baseline="0" dirty="0" smtClean="0"/>
              <a:t> </a:t>
            </a:r>
            <a:r>
              <a:rPr lang="cs-CZ" baseline="0" dirty="0" err="1" smtClean="0"/>
              <a:t>collecting</a:t>
            </a:r>
            <a:r>
              <a:rPr lang="cs-CZ" baseline="0" dirty="0" smtClean="0"/>
              <a:t> data </a:t>
            </a:r>
            <a:r>
              <a:rPr lang="cs-CZ" baseline="0" dirty="0" err="1" smtClean="0"/>
              <a:t>only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from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certain</a:t>
            </a:r>
            <a:r>
              <a:rPr lang="cs-CZ" baseline="0" dirty="0" smtClean="0"/>
              <a:t> </a:t>
            </a:r>
            <a:r>
              <a:rPr lang="cs-CZ" baseline="0" dirty="0" err="1" smtClean="0"/>
              <a:t>population</a:t>
            </a:r>
            <a:r>
              <a:rPr lang="cs-CZ" baseline="0" dirty="0" smtClean="0"/>
              <a:t> – </a:t>
            </a:r>
            <a:r>
              <a:rPr lang="cs-CZ" baseline="0" dirty="0" err="1" smtClean="0"/>
              <a:t>probably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gamers</a:t>
            </a:r>
            <a:r>
              <a:rPr lang="cs-CZ" baseline="0" dirty="0" smtClean="0"/>
              <a:t>, </a:t>
            </a:r>
            <a:r>
              <a:rPr lang="cs-CZ" baseline="0" dirty="0" err="1" smtClean="0"/>
              <a:t>somehow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focused</a:t>
            </a:r>
            <a:r>
              <a:rPr lang="cs-CZ" baseline="0" dirty="0" smtClean="0"/>
              <a:t> on </a:t>
            </a:r>
            <a:r>
              <a:rPr lang="cs-CZ" baseline="0" dirty="0" err="1" smtClean="0"/>
              <a:t>some</a:t>
            </a:r>
            <a:r>
              <a:rPr lang="cs-CZ" baseline="0" dirty="0" smtClean="0"/>
              <a:t> </a:t>
            </a:r>
            <a:r>
              <a:rPr lang="cs-CZ" baseline="0" dirty="0" err="1" smtClean="0"/>
              <a:t>types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of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games</a:t>
            </a:r>
            <a:endParaRPr lang="cs-CZ" baseline="0" dirty="0" smtClean="0"/>
          </a:p>
          <a:p>
            <a:pPr marL="0" indent="0">
              <a:buNone/>
            </a:pPr>
            <a:endParaRPr lang="cs-CZ" baseline="0" dirty="0" smtClean="0"/>
          </a:p>
          <a:p>
            <a:pPr marL="0" indent="0">
              <a:buNone/>
            </a:pPr>
            <a:r>
              <a:rPr lang="cs-CZ" baseline="0" dirty="0" smtClean="0"/>
              <a:t>Response </a:t>
            </a:r>
            <a:r>
              <a:rPr lang="cs-CZ" baseline="0" dirty="0" err="1" smtClean="0"/>
              <a:t>bias</a:t>
            </a:r>
            <a:r>
              <a:rPr lang="cs-CZ" baseline="0" dirty="0" smtClean="0"/>
              <a:t> - </a:t>
            </a:r>
            <a:r>
              <a:rPr lang="en-US" dirty="0" smtClean="0"/>
              <a:t>where there’s something about how the actual survey questionnaire is constructed that encourages a certain type of answer, leading to measurement error.</a:t>
            </a: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908217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cs-CZ" baseline="0" dirty="0" err="1" smtClean="0"/>
              <a:t>It</a:t>
            </a:r>
            <a:r>
              <a:rPr lang="cs-CZ" baseline="0" dirty="0" smtClean="0"/>
              <a:t> </a:t>
            </a:r>
            <a:r>
              <a:rPr lang="cs-CZ" baseline="0" dirty="0" err="1" smtClean="0"/>
              <a:t>is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developers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account</a:t>
            </a:r>
            <a:r>
              <a:rPr lang="cs-CZ" baseline="0" dirty="0" smtClean="0"/>
              <a:t> – I </a:t>
            </a:r>
            <a:r>
              <a:rPr lang="cs-CZ" baseline="0" dirty="0" err="1" smtClean="0"/>
              <a:t>am</a:t>
            </a:r>
            <a:r>
              <a:rPr lang="cs-CZ" baseline="0" dirty="0" smtClean="0"/>
              <a:t> </a:t>
            </a:r>
            <a:r>
              <a:rPr lang="cs-CZ" baseline="0" dirty="0" err="1" smtClean="0"/>
              <a:t>collecting</a:t>
            </a:r>
            <a:r>
              <a:rPr lang="cs-CZ" baseline="0" dirty="0" smtClean="0"/>
              <a:t> data </a:t>
            </a:r>
            <a:r>
              <a:rPr lang="cs-CZ" baseline="0" dirty="0" err="1" smtClean="0"/>
              <a:t>only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from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certain</a:t>
            </a:r>
            <a:r>
              <a:rPr lang="cs-CZ" baseline="0" dirty="0" smtClean="0"/>
              <a:t> </a:t>
            </a:r>
            <a:r>
              <a:rPr lang="cs-CZ" baseline="0" dirty="0" err="1" smtClean="0"/>
              <a:t>population</a:t>
            </a:r>
            <a:r>
              <a:rPr lang="cs-CZ" baseline="0" dirty="0" smtClean="0"/>
              <a:t> – </a:t>
            </a:r>
            <a:r>
              <a:rPr lang="cs-CZ" baseline="0" dirty="0" err="1" smtClean="0"/>
              <a:t>probably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gamers</a:t>
            </a:r>
            <a:r>
              <a:rPr lang="cs-CZ" baseline="0" dirty="0" smtClean="0"/>
              <a:t>, </a:t>
            </a:r>
            <a:r>
              <a:rPr lang="cs-CZ" baseline="0" dirty="0" err="1" smtClean="0"/>
              <a:t>somehow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focused</a:t>
            </a:r>
            <a:r>
              <a:rPr lang="cs-CZ" baseline="0" dirty="0" smtClean="0"/>
              <a:t> on </a:t>
            </a:r>
            <a:r>
              <a:rPr lang="cs-CZ" baseline="0" dirty="0" err="1" smtClean="0"/>
              <a:t>some</a:t>
            </a:r>
            <a:r>
              <a:rPr lang="cs-CZ" baseline="0" dirty="0" smtClean="0"/>
              <a:t> </a:t>
            </a:r>
            <a:r>
              <a:rPr lang="cs-CZ" baseline="0" dirty="0" err="1" smtClean="0"/>
              <a:t>types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of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games</a:t>
            </a:r>
            <a:endParaRPr lang="cs-CZ" baseline="0" dirty="0" smtClean="0"/>
          </a:p>
          <a:p>
            <a:pPr marL="0" indent="0">
              <a:buNone/>
            </a:pPr>
            <a:endParaRPr lang="cs-CZ" baseline="0" dirty="0" smtClean="0"/>
          </a:p>
          <a:p>
            <a:pPr marL="0" indent="0">
              <a:buNone/>
            </a:pPr>
            <a:r>
              <a:rPr lang="cs-CZ" baseline="0" dirty="0" smtClean="0"/>
              <a:t>Response </a:t>
            </a:r>
            <a:r>
              <a:rPr lang="cs-CZ" baseline="0" dirty="0" err="1" smtClean="0"/>
              <a:t>bias</a:t>
            </a:r>
            <a:r>
              <a:rPr lang="cs-CZ" baseline="0" dirty="0" smtClean="0"/>
              <a:t> - </a:t>
            </a:r>
            <a:r>
              <a:rPr lang="en-US" dirty="0" smtClean="0"/>
              <a:t>where there’s something about how the actual survey questionnaire is constructed that encourages a certain type of answer, leading to measurement error.</a:t>
            </a: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912571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691918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cs-CZ" baseline="0" dirty="0" err="1" smtClean="0"/>
              <a:t>It</a:t>
            </a:r>
            <a:r>
              <a:rPr lang="cs-CZ" baseline="0" dirty="0" smtClean="0"/>
              <a:t> </a:t>
            </a:r>
            <a:r>
              <a:rPr lang="cs-CZ" baseline="0" dirty="0" err="1" smtClean="0"/>
              <a:t>is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developers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account</a:t>
            </a:r>
            <a:r>
              <a:rPr lang="cs-CZ" baseline="0" dirty="0" smtClean="0"/>
              <a:t> – I </a:t>
            </a:r>
            <a:r>
              <a:rPr lang="cs-CZ" baseline="0" dirty="0" err="1" smtClean="0"/>
              <a:t>am</a:t>
            </a:r>
            <a:r>
              <a:rPr lang="cs-CZ" baseline="0" dirty="0" smtClean="0"/>
              <a:t> </a:t>
            </a:r>
            <a:r>
              <a:rPr lang="cs-CZ" baseline="0" dirty="0" err="1" smtClean="0"/>
              <a:t>collecting</a:t>
            </a:r>
            <a:r>
              <a:rPr lang="cs-CZ" baseline="0" dirty="0" smtClean="0"/>
              <a:t> data </a:t>
            </a:r>
            <a:r>
              <a:rPr lang="cs-CZ" baseline="0" dirty="0" err="1" smtClean="0"/>
              <a:t>only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from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certain</a:t>
            </a:r>
            <a:r>
              <a:rPr lang="cs-CZ" baseline="0" dirty="0" smtClean="0"/>
              <a:t> </a:t>
            </a:r>
            <a:r>
              <a:rPr lang="cs-CZ" baseline="0" dirty="0" err="1" smtClean="0"/>
              <a:t>population</a:t>
            </a:r>
            <a:r>
              <a:rPr lang="cs-CZ" baseline="0" dirty="0" smtClean="0"/>
              <a:t> – </a:t>
            </a:r>
            <a:r>
              <a:rPr lang="cs-CZ" baseline="0" dirty="0" err="1" smtClean="0"/>
              <a:t>probably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gamers</a:t>
            </a:r>
            <a:r>
              <a:rPr lang="cs-CZ" baseline="0" dirty="0" smtClean="0"/>
              <a:t>, </a:t>
            </a:r>
            <a:r>
              <a:rPr lang="cs-CZ" baseline="0" dirty="0" err="1" smtClean="0"/>
              <a:t>somehow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focused</a:t>
            </a:r>
            <a:r>
              <a:rPr lang="cs-CZ" baseline="0" dirty="0" smtClean="0"/>
              <a:t> on </a:t>
            </a:r>
            <a:r>
              <a:rPr lang="cs-CZ" baseline="0" dirty="0" err="1" smtClean="0"/>
              <a:t>some</a:t>
            </a:r>
            <a:r>
              <a:rPr lang="cs-CZ" baseline="0" dirty="0" smtClean="0"/>
              <a:t> </a:t>
            </a:r>
            <a:r>
              <a:rPr lang="cs-CZ" baseline="0" dirty="0" err="1" smtClean="0"/>
              <a:t>types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of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games</a:t>
            </a:r>
            <a:endParaRPr lang="cs-CZ" baseline="0" dirty="0" smtClean="0"/>
          </a:p>
          <a:p>
            <a:pPr marL="0" indent="0">
              <a:buNone/>
            </a:pPr>
            <a:endParaRPr lang="cs-CZ" baseline="0" dirty="0" smtClean="0"/>
          </a:p>
          <a:p>
            <a:pPr marL="0" indent="0">
              <a:buNone/>
            </a:pPr>
            <a:r>
              <a:rPr lang="cs-CZ" baseline="0" dirty="0" smtClean="0"/>
              <a:t>Response </a:t>
            </a:r>
            <a:r>
              <a:rPr lang="cs-CZ" baseline="0" dirty="0" err="1" smtClean="0"/>
              <a:t>bias</a:t>
            </a:r>
            <a:r>
              <a:rPr lang="cs-CZ" baseline="0" dirty="0" smtClean="0"/>
              <a:t> - </a:t>
            </a:r>
            <a:r>
              <a:rPr lang="en-US" dirty="0" smtClean="0"/>
              <a:t>where there’s something about how the actual survey questionnaire is constructed that encourages a certain type of answer, leading to measurement error.</a:t>
            </a: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220632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cs-CZ" baseline="0" dirty="0" err="1" smtClean="0"/>
              <a:t>It</a:t>
            </a:r>
            <a:r>
              <a:rPr lang="cs-CZ" baseline="0" dirty="0" smtClean="0"/>
              <a:t> </a:t>
            </a:r>
            <a:r>
              <a:rPr lang="cs-CZ" baseline="0" dirty="0" err="1" smtClean="0"/>
              <a:t>is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developers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account</a:t>
            </a:r>
            <a:r>
              <a:rPr lang="cs-CZ" baseline="0" dirty="0" smtClean="0"/>
              <a:t> – I </a:t>
            </a:r>
            <a:r>
              <a:rPr lang="cs-CZ" baseline="0" dirty="0" err="1" smtClean="0"/>
              <a:t>am</a:t>
            </a:r>
            <a:r>
              <a:rPr lang="cs-CZ" baseline="0" dirty="0" smtClean="0"/>
              <a:t> </a:t>
            </a:r>
            <a:r>
              <a:rPr lang="cs-CZ" baseline="0" dirty="0" err="1" smtClean="0"/>
              <a:t>collecting</a:t>
            </a:r>
            <a:r>
              <a:rPr lang="cs-CZ" baseline="0" dirty="0" smtClean="0"/>
              <a:t> data </a:t>
            </a:r>
            <a:r>
              <a:rPr lang="cs-CZ" baseline="0" dirty="0" err="1" smtClean="0"/>
              <a:t>only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from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certain</a:t>
            </a:r>
            <a:r>
              <a:rPr lang="cs-CZ" baseline="0" dirty="0" smtClean="0"/>
              <a:t> </a:t>
            </a:r>
            <a:r>
              <a:rPr lang="cs-CZ" baseline="0" dirty="0" err="1" smtClean="0"/>
              <a:t>population</a:t>
            </a:r>
            <a:r>
              <a:rPr lang="cs-CZ" baseline="0" dirty="0" smtClean="0"/>
              <a:t> – </a:t>
            </a:r>
            <a:r>
              <a:rPr lang="cs-CZ" baseline="0" dirty="0" err="1" smtClean="0"/>
              <a:t>probably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gamers</a:t>
            </a:r>
            <a:r>
              <a:rPr lang="cs-CZ" baseline="0" dirty="0" smtClean="0"/>
              <a:t>, </a:t>
            </a:r>
            <a:r>
              <a:rPr lang="cs-CZ" baseline="0" dirty="0" err="1" smtClean="0"/>
              <a:t>somehow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focused</a:t>
            </a:r>
            <a:r>
              <a:rPr lang="cs-CZ" baseline="0" dirty="0" smtClean="0"/>
              <a:t> on </a:t>
            </a:r>
            <a:r>
              <a:rPr lang="cs-CZ" baseline="0" dirty="0" err="1" smtClean="0"/>
              <a:t>some</a:t>
            </a:r>
            <a:r>
              <a:rPr lang="cs-CZ" baseline="0" dirty="0" smtClean="0"/>
              <a:t> </a:t>
            </a:r>
            <a:r>
              <a:rPr lang="cs-CZ" baseline="0" dirty="0" err="1" smtClean="0"/>
              <a:t>types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of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games</a:t>
            </a:r>
            <a:endParaRPr lang="cs-CZ" baseline="0" dirty="0" smtClean="0"/>
          </a:p>
          <a:p>
            <a:pPr marL="0" indent="0">
              <a:buNone/>
            </a:pPr>
            <a:endParaRPr lang="cs-CZ" baseline="0" dirty="0" smtClean="0"/>
          </a:p>
          <a:p>
            <a:pPr marL="0" indent="0">
              <a:buNone/>
            </a:pPr>
            <a:r>
              <a:rPr lang="cs-CZ" baseline="0" dirty="0" smtClean="0"/>
              <a:t>Response </a:t>
            </a:r>
            <a:r>
              <a:rPr lang="cs-CZ" baseline="0" dirty="0" err="1" smtClean="0"/>
              <a:t>bias</a:t>
            </a:r>
            <a:r>
              <a:rPr lang="cs-CZ" baseline="0" dirty="0" smtClean="0"/>
              <a:t> - </a:t>
            </a:r>
            <a:r>
              <a:rPr lang="en-US" dirty="0" smtClean="0"/>
              <a:t>where there’s something about how the actual survey questionnaire is constructed that encourages a certain type of answer, leading to measurement error.</a:t>
            </a: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459987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cs-CZ" baseline="0" dirty="0" err="1" smtClean="0"/>
              <a:t>It</a:t>
            </a:r>
            <a:r>
              <a:rPr lang="cs-CZ" baseline="0" dirty="0" smtClean="0"/>
              <a:t> </a:t>
            </a:r>
            <a:r>
              <a:rPr lang="cs-CZ" baseline="0" dirty="0" err="1" smtClean="0"/>
              <a:t>is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developers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account</a:t>
            </a:r>
            <a:r>
              <a:rPr lang="cs-CZ" baseline="0" dirty="0" smtClean="0"/>
              <a:t> – I </a:t>
            </a:r>
            <a:r>
              <a:rPr lang="cs-CZ" baseline="0" dirty="0" err="1" smtClean="0"/>
              <a:t>am</a:t>
            </a:r>
            <a:r>
              <a:rPr lang="cs-CZ" baseline="0" dirty="0" smtClean="0"/>
              <a:t> </a:t>
            </a:r>
            <a:r>
              <a:rPr lang="cs-CZ" baseline="0" dirty="0" err="1" smtClean="0"/>
              <a:t>collecting</a:t>
            </a:r>
            <a:r>
              <a:rPr lang="cs-CZ" baseline="0" dirty="0" smtClean="0"/>
              <a:t> data </a:t>
            </a:r>
            <a:r>
              <a:rPr lang="cs-CZ" baseline="0" dirty="0" err="1" smtClean="0"/>
              <a:t>only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from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certain</a:t>
            </a:r>
            <a:r>
              <a:rPr lang="cs-CZ" baseline="0" dirty="0" smtClean="0"/>
              <a:t> </a:t>
            </a:r>
            <a:r>
              <a:rPr lang="cs-CZ" baseline="0" dirty="0" err="1" smtClean="0"/>
              <a:t>population</a:t>
            </a:r>
            <a:r>
              <a:rPr lang="cs-CZ" baseline="0" dirty="0" smtClean="0"/>
              <a:t> – </a:t>
            </a:r>
            <a:r>
              <a:rPr lang="cs-CZ" baseline="0" dirty="0" err="1" smtClean="0"/>
              <a:t>probably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gamers</a:t>
            </a:r>
            <a:r>
              <a:rPr lang="cs-CZ" baseline="0" dirty="0" smtClean="0"/>
              <a:t>, </a:t>
            </a:r>
            <a:r>
              <a:rPr lang="cs-CZ" baseline="0" dirty="0" err="1" smtClean="0"/>
              <a:t>somehow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focused</a:t>
            </a:r>
            <a:r>
              <a:rPr lang="cs-CZ" baseline="0" dirty="0" smtClean="0"/>
              <a:t> on </a:t>
            </a:r>
            <a:r>
              <a:rPr lang="cs-CZ" baseline="0" dirty="0" err="1" smtClean="0"/>
              <a:t>some</a:t>
            </a:r>
            <a:r>
              <a:rPr lang="cs-CZ" baseline="0" dirty="0" smtClean="0"/>
              <a:t> </a:t>
            </a:r>
            <a:r>
              <a:rPr lang="cs-CZ" baseline="0" dirty="0" err="1" smtClean="0"/>
              <a:t>types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of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games</a:t>
            </a:r>
            <a:endParaRPr lang="cs-CZ" baseline="0" dirty="0" smtClean="0"/>
          </a:p>
          <a:p>
            <a:pPr marL="0" indent="0">
              <a:buNone/>
            </a:pPr>
            <a:endParaRPr lang="cs-CZ" baseline="0" dirty="0" smtClean="0"/>
          </a:p>
          <a:p>
            <a:pPr marL="0" indent="0">
              <a:buNone/>
            </a:pPr>
            <a:r>
              <a:rPr lang="cs-CZ" baseline="0" dirty="0" smtClean="0"/>
              <a:t>Response </a:t>
            </a:r>
            <a:r>
              <a:rPr lang="cs-CZ" baseline="0" dirty="0" err="1" smtClean="0"/>
              <a:t>bias</a:t>
            </a:r>
            <a:r>
              <a:rPr lang="cs-CZ" baseline="0" dirty="0" smtClean="0"/>
              <a:t> - </a:t>
            </a:r>
            <a:r>
              <a:rPr lang="en-US" dirty="0" smtClean="0"/>
              <a:t>where there’s something about how the actual survey questionnaire is constructed that encourages a certain type of answer, leading to measurement error.</a:t>
            </a: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46413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681948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cs-CZ" baseline="0" dirty="0" err="1" smtClean="0"/>
              <a:t>It</a:t>
            </a:r>
            <a:r>
              <a:rPr lang="cs-CZ" baseline="0" dirty="0" smtClean="0"/>
              <a:t> </a:t>
            </a:r>
            <a:r>
              <a:rPr lang="cs-CZ" baseline="0" dirty="0" err="1" smtClean="0"/>
              <a:t>is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developers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account</a:t>
            </a:r>
            <a:r>
              <a:rPr lang="cs-CZ" baseline="0" dirty="0" smtClean="0"/>
              <a:t> – I </a:t>
            </a:r>
            <a:r>
              <a:rPr lang="cs-CZ" baseline="0" dirty="0" err="1" smtClean="0"/>
              <a:t>am</a:t>
            </a:r>
            <a:r>
              <a:rPr lang="cs-CZ" baseline="0" dirty="0" smtClean="0"/>
              <a:t> </a:t>
            </a:r>
            <a:r>
              <a:rPr lang="cs-CZ" baseline="0" dirty="0" err="1" smtClean="0"/>
              <a:t>collecting</a:t>
            </a:r>
            <a:r>
              <a:rPr lang="cs-CZ" baseline="0" dirty="0" smtClean="0"/>
              <a:t> data </a:t>
            </a:r>
            <a:r>
              <a:rPr lang="cs-CZ" baseline="0" dirty="0" err="1" smtClean="0"/>
              <a:t>only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from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certain</a:t>
            </a:r>
            <a:r>
              <a:rPr lang="cs-CZ" baseline="0" dirty="0" smtClean="0"/>
              <a:t> </a:t>
            </a:r>
            <a:r>
              <a:rPr lang="cs-CZ" baseline="0" dirty="0" err="1" smtClean="0"/>
              <a:t>population</a:t>
            </a:r>
            <a:r>
              <a:rPr lang="cs-CZ" baseline="0" dirty="0" smtClean="0"/>
              <a:t> – </a:t>
            </a:r>
            <a:r>
              <a:rPr lang="cs-CZ" baseline="0" dirty="0" err="1" smtClean="0"/>
              <a:t>probably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gamers</a:t>
            </a:r>
            <a:r>
              <a:rPr lang="cs-CZ" baseline="0" dirty="0" smtClean="0"/>
              <a:t>, </a:t>
            </a:r>
            <a:r>
              <a:rPr lang="cs-CZ" baseline="0" dirty="0" err="1" smtClean="0"/>
              <a:t>somehow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focused</a:t>
            </a:r>
            <a:r>
              <a:rPr lang="cs-CZ" baseline="0" dirty="0" smtClean="0"/>
              <a:t> on </a:t>
            </a:r>
            <a:r>
              <a:rPr lang="cs-CZ" baseline="0" dirty="0" err="1" smtClean="0"/>
              <a:t>some</a:t>
            </a:r>
            <a:r>
              <a:rPr lang="cs-CZ" baseline="0" dirty="0" smtClean="0"/>
              <a:t> </a:t>
            </a:r>
            <a:r>
              <a:rPr lang="cs-CZ" baseline="0" dirty="0" err="1" smtClean="0"/>
              <a:t>types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of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games</a:t>
            </a:r>
            <a:endParaRPr lang="cs-CZ" baseline="0" dirty="0" smtClean="0"/>
          </a:p>
          <a:p>
            <a:pPr marL="0" indent="0">
              <a:buNone/>
            </a:pPr>
            <a:endParaRPr lang="cs-CZ" baseline="0" dirty="0" smtClean="0"/>
          </a:p>
          <a:p>
            <a:pPr marL="0" indent="0">
              <a:buNone/>
            </a:pPr>
            <a:r>
              <a:rPr lang="cs-CZ" baseline="0" dirty="0" smtClean="0"/>
              <a:t>Response </a:t>
            </a:r>
            <a:r>
              <a:rPr lang="cs-CZ" baseline="0" dirty="0" err="1" smtClean="0"/>
              <a:t>bias</a:t>
            </a:r>
            <a:r>
              <a:rPr lang="cs-CZ" baseline="0" dirty="0" smtClean="0"/>
              <a:t> - </a:t>
            </a:r>
            <a:r>
              <a:rPr lang="en-US" dirty="0" smtClean="0"/>
              <a:t>where there’s something about how the actual survey questionnaire is constructed that encourages a certain type of answer, leading to measurement error.</a:t>
            </a: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20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46634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cs-CZ" baseline="0" dirty="0" err="1" smtClean="0"/>
              <a:t>It</a:t>
            </a:r>
            <a:r>
              <a:rPr lang="cs-CZ" baseline="0" dirty="0" smtClean="0"/>
              <a:t> </a:t>
            </a:r>
            <a:r>
              <a:rPr lang="cs-CZ" baseline="0" dirty="0" err="1" smtClean="0"/>
              <a:t>is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developers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account</a:t>
            </a:r>
            <a:r>
              <a:rPr lang="cs-CZ" baseline="0" dirty="0" smtClean="0"/>
              <a:t> – I </a:t>
            </a:r>
            <a:r>
              <a:rPr lang="cs-CZ" baseline="0" dirty="0" err="1" smtClean="0"/>
              <a:t>am</a:t>
            </a:r>
            <a:r>
              <a:rPr lang="cs-CZ" baseline="0" dirty="0" smtClean="0"/>
              <a:t> </a:t>
            </a:r>
            <a:r>
              <a:rPr lang="cs-CZ" baseline="0" dirty="0" err="1" smtClean="0"/>
              <a:t>collecting</a:t>
            </a:r>
            <a:r>
              <a:rPr lang="cs-CZ" baseline="0" dirty="0" smtClean="0"/>
              <a:t> data </a:t>
            </a:r>
            <a:r>
              <a:rPr lang="cs-CZ" baseline="0" dirty="0" err="1" smtClean="0"/>
              <a:t>only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from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certain</a:t>
            </a:r>
            <a:r>
              <a:rPr lang="cs-CZ" baseline="0" dirty="0" smtClean="0"/>
              <a:t> </a:t>
            </a:r>
            <a:r>
              <a:rPr lang="cs-CZ" baseline="0" dirty="0" err="1" smtClean="0"/>
              <a:t>population</a:t>
            </a:r>
            <a:r>
              <a:rPr lang="cs-CZ" baseline="0" dirty="0" smtClean="0"/>
              <a:t> – </a:t>
            </a:r>
            <a:r>
              <a:rPr lang="cs-CZ" baseline="0" dirty="0" err="1" smtClean="0"/>
              <a:t>probably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gamers</a:t>
            </a:r>
            <a:r>
              <a:rPr lang="cs-CZ" baseline="0" dirty="0" smtClean="0"/>
              <a:t>, </a:t>
            </a:r>
            <a:r>
              <a:rPr lang="cs-CZ" baseline="0" dirty="0" err="1" smtClean="0"/>
              <a:t>somehow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focused</a:t>
            </a:r>
            <a:r>
              <a:rPr lang="cs-CZ" baseline="0" dirty="0" smtClean="0"/>
              <a:t> on </a:t>
            </a:r>
            <a:r>
              <a:rPr lang="cs-CZ" baseline="0" dirty="0" err="1" smtClean="0"/>
              <a:t>some</a:t>
            </a:r>
            <a:r>
              <a:rPr lang="cs-CZ" baseline="0" dirty="0" smtClean="0"/>
              <a:t> </a:t>
            </a:r>
            <a:r>
              <a:rPr lang="cs-CZ" baseline="0" dirty="0" err="1" smtClean="0"/>
              <a:t>types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of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games</a:t>
            </a:r>
            <a:endParaRPr lang="cs-CZ" baseline="0" dirty="0" smtClean="0"/>
          </a:p>
          <a:p>
            <a:pPr marL="0" indent="0">
              <a:buNone/>
            </a:pPr>
            <a:endParaRPr lang="cs-CZ" baseline="0" dirty="0" smtClean="0"/>
          </a:p>
          <a:p>
            <a:pPr marL="0" indent="0">
              <a:buNone/>
            </a:pPr>
            <a:r>
              <a:rPr lang="cs-CZ" baseline="0" dirty="0" smtClean="0"/>
              <a:t>Response </a:t>
            </a:r>
            <a:r>
              <a:rPr lang="cs-CZ" baseline="0" dirty="0" err="1" smtClean="0"/>
              <a:t>bias</a:t>
            </a:r>
            <a:r>
              <a:rPr lang="cs-CZ" baseline="0" dirty="0" smtClean="0"/>
              <a:t> - </a:t>
            </a:r>
            <a:r>
              <a:rPr lang="en-US" dirty="0" smtClean="0"/>
              <a:t>where there’s something about how the actual survey questionnaire is constructed that encourages a certain type of answer, leading to measurement error.</a:t>
            </a: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21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959359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22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710145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23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247396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343262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387276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cs-CZ" baseline="0" dirty="0" err="1" smtClean="0"/>
              <a:t>It</a:t>
            </a:r>
            <a:r>
              <a:rPr lang="cs-CZ" baseline="0" dirty="0" smtClean="0"/>
              <a:t> </a:t>
            </a:r>
            <a:r>
              <a:rPr lang="cs-CZ" baseline="0" dirty="0" err="1" smtClean="0"/>
              <a:t>is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developers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account</a:t>
            </a:r>
            <a:r>
              <a:rPr lang="cs-CZ" baseline="0" dirty="0" smtClean="0"/>
              <a:t> – I </a:t>
            </a:r>
            <a:r>
              <a:rPr lang="cs-CZ" baseline="0" dirty="0" err="1" smtClean="0"/>
              <a:t>am</a:t>
            </a:r>
            <a:r>
              <a:rPr lang="cs-CZ" baseline="0" dirty="0" smtClean="0"/>
              <a:t> </a:t>
            </a:r>
            <a:r>
              <a:rPr lang="cs-CZ" baseline="0" dirty="0" err="1" smtClean="0"/>
              <a:t>collecting</a:t>
            </a:r>
            <a:r>
              <a:rPr lang="cs-CZ" baseline="0" dirty="0" smtClean="0"/>
              <a:t> data </a:t>
            </a:r>
            <a:r>
              <a:rPr lang="cs-CZ" baseline="0" dirty="0" err="1" smtClean="0"/>
              <a:t>only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from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certain</a:t>
            </a:r>
            <a:r>
              <a:rPr lang="cs-CZ" baseline="0" dirty="0" smtClean="0"/>
              <a:t> </a:t>
            </a:r>
            <a:r>
              <a:rPr lang="cs-CZ" baseline="0" dirty="0" err="1" smtClean="0"/>
              <a:t>population</a:t>
            </a:r>
            <a:r>
              <a:rPr lang="cs-CZ" baseline="0" dirty="0" smtClean="0"/>
              <a:t> – </a:t>
            </a:r>
            <a:r>
              <a:rPr lang="cs-CZ" baseline="0" dirty="0" err="1" smtClean="0"/>
              <a:t>probably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gamers</a:t>
            </a:r>
            <a:r>
              <a:rPr lang="cs-CZ" baseline="0" dirty="0" smtClean="0"/>
              <a:t>, </a:t>
            </a:r>
            <a:r>
              <a:rPr lang="cs-CZ" baseline="0" dirty="0" err="1" smtClean="0"/>
              <a:t>somehow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focused</a:t>
            </a:r>
            <a:r>
              <a:rPr lang="cs-CZ" baseline="0" dirty="0" smtClean="0"/>
              <a:t> on </a:t>
            </a:r>
            <a:r>
              <a:rPr lang="cs-CZ" baseline="0" dirty="0" err="1" smtClean="0"/>
              <a:t>some</a:t>
            </a:r>
            <a:r>
              <a:rPr lang="cs-CZ" baseline="0" dirty="0" smtClean="0"/>
              <a:t> </a:t>
            </a:r>
            <a:r>
              <a:rPr lang="cs-CZ" baseline="0" dirty="0" err="1" smtClean="0"/>
              <a:t>types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of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games</a:t>
            </a:r>
            <a:endParaRPr lang="cs-CZ" baseline="0" dirty="0" smtClean="0"/>
          </a:p>
          <a:p>
            <a:pPr marL="0" indent="0">
              <a:buNone/>
            </a:pPr>
            <a:endParaRPr lang="cs-CZ" baseline="0" dirty="0" smtClean="0"/>
          </a:p>
          <a:p>
            <a:pPr marL="0" indent="0">
              <a:buNone/>
            </a:pPr>
            <a:r>
              <a:rPr lang="cs-CZ" baseline="0" dirty="0" smtClean="0"/>
              <a:t>Response </a:t>
            </a:r>
            <a:r>
              <a:rPr lang="cs-CZ" baseline="0" dirty="0" err="1" smtClean="0"/>
              <a:t>bias</a:t>
            </a:r>
            <a:r>
              <a:rPr lang="cs-CZ" baseline="0" dirty="0" smtClean="0"/>
              <a:t> - </a:t>
            </a:r>
            <a:r>
              <a:rPr lang="en-US" dirty="0" smtClean="0"/>
              <a:t>where there’s something about how the actual survey questionnaire is constructed that encourages a certain type of answer, leading to measurement error.</a:t>
            </a: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1652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cs-CZ" baseline="0" dirty="0" err="1" smtClean="0"/>
              <a:t>It</a:t>
            </a:r>
            <a:r>
              <a:rPr lang="cs-CZ" baseline="0" dirty="0" smtClean="0"/>
              <a:t> </a:t>
            </a:r>
            <a:r>
              <a:rPr lang="cs-CZ" baseline="0" dirty="0" err="1" smtClean="0"/>
              <a:t>is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developers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account</a:t>
            </a:r>
            <a:r>
              <a:rPr lang="cs-CZ" baseline="0" dirty="0" smtClean="0"/>
              <a:t> – I </a:t>
            </a:r>
            <a:r>
              <a:rPr lang="cs-CZ" baseline="0" dirty="0" err="1" smtClean="0"/>
              <a:t>am</a:t>
            </a:r>
            <a:r>
              <a:rPr lang="cs-CZ" baseline="0" dirty="0" smtClean="0"/>
              <a:t> </a:t>
            </a:r>
            <a:r>
              <a:rPr lang="cs-CZ" baseline="0" dirty="0" err="1" smtClean="0"/>
              <a:t>collecting</a:t>
            </a:r>
            <a:r>
              <a:rPr lang="cs-CZ" baseline="0" dirty="0" smtClean="0"/>
              <a:t> data </a:t>
            </a:r>
            <a:r>
              <a:rPr lang="cs-CZ" baseline="0" dirty="0" err="1" smtClean="0"/>
              <a:t>only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from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certain</a:t>
            </a:r>
            <a:r>
              <a:rPr lang="cs-CZ" baseline="0" dirty="0" smtClean="0"/>
              <a:t> </a:t>
            </a:r>
            <a:r>
              <a:rPr lang="cs-CZ" baseline="0" dirty="0" err="1" smtClean="0"/>
              <a:t>population</a:t>
            </a:r>
            <a:r>
              <a:rPr lang="cs-CZ" baseline="0" dirty="0" smtClean="0"/>
              <a:t> – </a:t>
            </a:r>
            <a:r>
              <a:rPr lang="cs-CZ" baseline="0" dirty="0" err="1" smtClean="0"/>
              <a:t>probably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gamers</a:t>
            </a:r>
            <a:r>
              <a:rPr lang="cs-CZ" baseline="0" dirty="0" smtClean="0"/>
              <a:t>, </a:t>
            </a:r>
            <a:r>
              <a:rPr lang="cs-CZ" baseline="0" dirty="0" err="1" smtClean="0"/>
              <a:t>somehow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focused</a:t>
            </a:r>
            <a:r>
              <a:rPr lang="cs-CZ" baseline="0" dirty="0" smtClean="0"/>
              <a:t> on </a:t>
            </a:r>
            <a:r>
              <a:rPr lang="cs-CZ" baseline="0" dirty="0" err="1" smtClean="0"/>
              <a:t>some</a:t>
            </a:r>
            <a:r>
              <a:rPr lang="cs-CZ" baseline="0" dirty="0" smtClean="0"/>
              <a:t> </a:t>
            </a:r>
            <a:r>
              <a:rPr lang="cs-CZ" baseline="0" dirty="0" err="1" smtClean="0"/>
              <a:t>types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of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games</a:t>
            </a:r>
            <a:endParaRPr lang="cs-CZ" baseline="0" dirty="0" smtClean="0"/>
          </a:p>
          <a:p>
            <a:pPr marL="0" indent="0">
              <a:buNone/>
            </a:pPr>
            <a:endParaRPr lang="cs-CZ" baseline="0" dirty="0" smtClean="0"/>
          </a:p>
          <a:p>
            <a:pPr marL="0" indent="0">
              <a:buNone/>
            </a:pPr>
            <a:r>
              <a:rPr lang="cs-CZ" baseline="0" dirty="0" smtClean="0"/>
              <a:t>Response </a:t>
            </a:r>
            <a:r>
              <a:rPr lang="cs-CZ" baseline="0" dirty="0" err="1" smtClean="0"/>
              <a:t>bias</a:t>
            </a:r>
            <a:r>
              <a:rPr lang="cs-CZ" baseline="0" dirty="0" smtClean="0"/>
              <a:t> - </a:t>
            </a:r>
            <a:r>
              <a:rPr lang="en-US" dirty="0" smtClean="0"/>
              <a:t>where there’s something about how the actual survey questionnaire is constructed that encourages a certain type of answer, leading to measurement error.</a:t>
            </a: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50694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718530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cs-CZ" baseline="0" dirty="0" err="1" smtClean="0"/>
              <a:t>It</a:t>
            </a:r>
            <a:r>
              <a:rPr lang="cs-CZ" baseline="0" dirty="0" smtClean="0"/>
              <a:t> </a:t>
            </a:r>
            <a:r>
              <a:rPr lang="cs-CZ" baseline="0" dirty="0" err="1" smtClean="0"/>
              <a:t>is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developers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account</a:t>
            </a:r>
            <a:r>
              <a:rPr lang="cs-CZ" baseline="0" dirty="0" smtClean="0"/>
              <a:t> – I </a:t>
            </a:r>
            <a:r>
              <a:rPr lang="cs-CZ" baseline="0" dirty="0" err="1" smtClean="0"/>
              <a:t>am</a:t>
            </a:r>
            <a:r>
              <a:rPr lang="cs-CZ" baseline="0" dirty="0" smtClean="0"/>
              <a:t> </a:t>
            </a:r>
            <a:r>
              <a:rPr lang="cs-CZ" baseline="0" dirty="0" err="1" smtClean="0"/>
              <a:t>collecting</a:t>
            </a:r>
            <a:r>
              <a:rPr lang="cs-CZ" baseline="0" dirty="0" smtClean="0"/>
              <a:t> data </a:t>
            </a:r>
            <a:r>
              <a:rPr lang="cs-CZ" baseline="0" dirty="0" err="1" smtClean="0"/>
              <a:t>only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from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certain</a:t>
            </a:r>
            <a:r>
              <a:rPr lang="cs-CZ" baseline="0" dirty="0" smtClean="0"/>
              <a:t> </a:t>
            </a:r>
            <a:r>
              <a:rPr lang="cs-CZ" baseline="0" dirty="0" err="1" smtClean="0"/>
              <a:t>population</a:t>
            </a:r>
            <a:r>
              <a:rPr lang="cs-CZ" baseline="0" dirty="0" smtClean="0"/>
              <a:t> – </a:t>
            </a:r>
            <a:r>
              <a:rPr lang="cs-CZ" baseline="0" dirty="0" err="1" smtClean="0"/>
              <a:t>probably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gamers</a:t>
            </a:r>
            <a:r>
              <a:rPr lang="cs-CZ" baseline="0" dirty="0" smtClean="0"/>
              <a:t>, </a:t>
            </a:r>
            <a:r>
              <a:rPr lang="cs-CZ" baseline="0" dirty="0" err="1" smtClean="0"/>
              <a:t>somehow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focused</a:t>
            </a:r>
            <a:r>
              <a:rPr lang="cs-CZ" baseline="0" dirty="0" smtClean="0"/>
              <a:t> on </a:t>
            </a:r>
            <a:r>
              <a:rPr lang="cs-CZ" baseline="0" dirty="0" err="1" smtClean="0"/>
              <a:t>some</a:t>
            </a:r>
            <a:r>
              <a:rPr lang="cs-CZ" baseline="0" dirty="0" smtClean="0"/>
              <a:t> </a:t>
            </a:r>
            <a:r>
              <a:rPr lang="cs-CZ" baseline="0" dirty="0" err="1" smtClean="0"/>
              <a:t>types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of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games</a:t>
            </a:r>
            <a:endParaRPr lang="cs-CZ" baseline="0" dirty="0" smtClean="0"/>
          </a:p>
          <a:p>
            <a:pPr marL="0" indent="0">
              <a:buNone/>
            </a:pPr>
            <a:endParaRPr lang="cs-CZ" baseline="0" dirty="0" smtClean="0"/>
          </a:p>
          <a:p>
            <a:pPr marL="0" indent="0">
              <a:buNone/>
            </a:pPr>
            <a:r>
              <a:rPr lang="cs-CZ" baseline="0" dirty="0" smtClean="0"/>
              <a:t>Response </a:t>
            </a:r>
            <a:r>
              <a:rPr lang="cs-CZ" baseline="0" dirty="0" err="1" smtClean="0"/>
              <a:t>bias</a:t>
            </a:r>
            <a:r>
              <a:rPr lang="cs-CZ" baseline="0" dirty="0" smtClean="0"/>
              <a:t> - </a:t>
            </a:r>
            <a:r>
              <a:rPr lang="en-US" dirty="0" smtClean="0"/>
              <a:t>where there’s something about how the actual survey questionnaire is constructed that encourages a certain type of answer, leading to measurement error.</a:t>
            </a: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886228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cs-CZ" baseline="0" dirty="0" err="1" smtClean="0"/>
              <a:t>It</a:t>
            </a:r>
            <a:r>
              <a:rPr lang="cs-CZ" baseline="0" dirty="0" smtClean="0"/>
              <a:t> </a:t>
            </a:r>
            <a:r>
              <a:rPr lang="cs-CZ" baseline="0" dirty="0" err="1" smtClean="0"/>
              <a:t>is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developers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account</a:t>
            </a:r>
            <a:r>
              <a:rPr lang="cs-CZ" baseline="0" dirty="0" smtClean="0"/>
              <a:t> – I </a:t>
            </a:r>
            <a:r>
              <a:rPr lang="cs-CZ" baseline="0" dirty="0" err="1" smtClean="0"/>
              <a:t>am</a:t>
            </a:r>
            <a:r>
              <a:rPr lang="cs-CZ" baseline="0" dirty="0" smtClean="0"/>
              <a:t> </a:t>
            </a:r>
            <a:r>
              <a:rPr lang="cs-CZ" baseline="0" dirty="0" err="1" smtClean="0"/>
              <a:t>collecting</a:t>
            </a:r>
            <a:r>
              <a:rPr lang="cs-CZ" baseline="0" dirty="0" smtClean="0"/>
              <a:t> data </a:t>
            </a:r>
            <a:r>
              <a:rPr lang="cs-CZ" baseline="0" dirty="0" err="1" smtClean="0"/>
              <a:t>only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from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certain</a:t>
            </a:r>
            <a:r>
              <a:rPr lang="cs-CZ" baseline="0" dirty="0" smtClean="0"/>
              <a:t> </a:t>
            </a:r>
            <a:r>
              <a:rPr lang="cs-CZ" baseline="0" dirty="0" err="1" smtClean="0"/>
              <a:t>population</a:t>
            </a:r>
            <a:r>
              <a:rPr lang="cs-CZ" baseline="0" dirty="0" smtClean="0"/>
              <a:t> – </a:t>
            </a:r>
            <a:r>
              <a:rPr lang="cs-CZ" baseline="0" dirty="0" err="1" smtClean="0"/>
              <a:t>probably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gamers</a:t>
            </a:r>
            <a:r>
              <a:rPr lang="cs-CZ" baseline="0" dirty="0" smtClean="0"/>
              <a:t>, </a:t>
            </a:r>
            <a:r>
              <a:rPr lang="cs-CZ" baseline="0" dirty="0" err="1" smtClean="0"/>
              <a:t>somehow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focused</a:t>
            </a:r>
            <a:r>
              <a:rPr lang="cs-CZ" baseline="0" dirty="0" smtClean="0"/>
              <a:t> on </a:t>
            </a:r>
            <a:r>
              <a:rPr lang="cs-CZ" baseline="0" dirty="0" err="1" smtClean="0"/>
              <a:t>some</a:t>
            </a:r>
            <a:r>
              <a:rPr lang="cs-CZ" baseline="0" dirty="0" smtClean="0"/>
              <a:t> </a:t>
            </a:r>
            <a:r>
              <a:rPr lang="cs-CZ" baseline="0" dirty="0" err="1" smtClean="0"/>
              <a:t>types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of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games</a:t>
            </a:r>
            <a:endParaRPr lang="cs-CZ" baseline="0" dirty="0" smtClean="0"/>
          </a:p>
          <a:p>
            <a:pPr marL="0" indent="0">
              <a:buNone/>
            </a:pPr>
            <a:endParaRPr lang="cs-CZ" baseline="0" dirty="0" smtClean="0"/>
          </a:p>
          <a:p>
            <a:pPr marL="0" indent="0">
              <a:buNone/>
            </a:pPr>
            <a:r>
              <a:rPr lang="cs-CZ" baseline="0" dirty="0" smtClean="0"/>
              <a:t>Response </a:t>
            </a:r>
            <a:r>
              <a:rPr lang="cs-CZ" baseline="0" dirty="0" err="1" smtClean="0"/>
              <a:t>bias</a:t>
            </a:r>
            <a:r>
              <a:rPr lang="cs-CZ" baseline="0" dirty="0" smtClean="0"/>
              <a:t> - </a:t>
            </a:r>
            <a:r>
              <a:rPr lang="en-US" dirty="0" smtClean="0"/>
              <a:t>where there’s something about how the actual survey questionnaire is constructed that encourages a certain type of answer, leading to measurement error.</a:t>
            </a: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74200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élník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cs-CZ" smtClean="0"/>
              <a:t>Klepnutím lze upravit styl předlohy podnadpisů.</a:t>
            </a:r>
            <a:endParaRPr kumimoji="0"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0" name="Obdélník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élník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bdélník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části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élník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Obdélník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2" name="Obdélník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bdélník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cs-CZ" smtClean="0"/>
              <a:t>Klepnutím na ikonu přidáte obrázek.</a:t>
            </a:r>
            <a:endParaRPr kumimoji="0" lang="en-US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 dirty="0"/>
          </a:p>
        </p:txBody>
      </p:sp>
      <p:sp>
        <p:nvSpPr>
          <p:cNvPr id="11" name="Obdélník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bdélník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kumimoji="0" lang="en-US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délník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Obdélník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  <a:p>
            <a:pPr lvl="1" eaLnBrk="1" latinLnBrk="0" hangingPunct="1"/>
            <a:r>
              <a:rPr kumimoji="0" lang="cs-CZ" smtClean="0"/>
              <a:t>Druhá úroveň</a:t>
            </a:r>
          </a:p>
          <a:p>
            <a:pPr lvl="2" eaLnBrk="1" latinLnBrk="0" hangingPunct="1"/>
            <a:r>
              <a:rPr kumimoji="0" lang="cs-CZ" smtClean="0"/>
              <a:t>Třetí úroveň</a:t>
            </a:r>
          </a:p>
          <a:p>
            <a:pPr lvl="3" eaLnBrk="1" latinLnBrk="0" hangingPunct="1"/>
            <a:r>
              <a:rPr kumimoji="0" lang="cs-CZ" smtClean="0"/>
              <a:t>Čtvrtá úroveň</a:t>
            </a:r>
          </a:p>
          <a:p>
            <a:pPr lvl="4" eaLnBrk="1" latinLnBrk="0" hangingPunct="1"/>
            <a:r>
              <a:rPr kumimoji="0"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D7C3A134-F1C3-464B-BF47-54DC2DE08F52}" type="datetimeFigureOut">
              <a:rPr lang="en-US" smtClean="0"/>
              <a:pPr/>
              <a:t>2/1/2022</a:t>
            </a:fld>
            <a:endParaRPr lang="en-US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pic>
        <p:nvPicPr>
          <p:cNvPr id="9" name="Picture 2" descr="E:\Docs\VS\PR\gamedev.cuni.cz\LOGO\v2-sources\GameDev-ColorLogo-300DPI-ForBlack.pn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4368" y="212810"/>
            <a:ext cx="1038916" cy="1008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S224KOCIWKzA_WloW1wx3kx8IBXlc33VQ1ihAeZIDoY/edit?usp=sharing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S224KOCIWKzA_WloW1wx3kx8IBXlc33VQ1ihAeZIDoY/edit?usp=sharin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1"/>
          <p:cNvSpPr txBox="1">
            <a:spLocks/>
          </p:cNvSpPr>
          <p:nvPr/>
        </p:nvSpPr>
        <p:spPr>
          <a:xfrm>
            <a:off x="1014525" y="2852936"/>
            <a:ext cx="8136904" cy="2641923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500" b="1" kern="1200">
                <a:solidFill>
                  <a:schemeClr val="accent1">
                    <a:satMod val="15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lang="cs-CZ" dirty="0" smtClean="0"/>
              <a:t>Game User </a:t>
            </a:r>
            <a:r>
              <a:rPr lang="cs-CZ" dirty="0" err="1" smtClean="0"/>
              <a:t>Experience</a:t>
            </a:r>
            <a:endParaRPr lang="cs-CZ" dirty="0" smtClean="0"/>
          </a:p>
          <a:p>
            <a:endParaRPr lang="cs-CZ" dirty="0"/>
          </a:p>
          <a:p>
            <a:r>
              <a:rPr lang="cs-CZ" dirty="0" err="1" smtClean="0">
                <a:solidFill>
                  <a:schemeClr val="bg2"/>
                </a:solidFill>
              </a:rPr>
              <a:t>Lecture</a:t>
            </a:r>
            <a:r>
              <a:rPr lang="cs-CZ" dirty="0" smtClean="0">
                <a:solidFill>
                  <a:schemeClr val="bg2"/>
                </a:solidFill>
              </a:rPr>
              <a:t> 11</a:t>
            </a:r>
          </a:p>
          <a:p>
            <a:endParaRPr lang="cs-CZ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539552" y="44624"/>
            <a:ext cx="4543425" cy="13922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2160" tIns="46080" rIns="92160" bIns="46080" anchor="ctr"/>
          <a:lstStyle/>
          <a:p>
            <a:pPr>
              <a:lnSpc>
                <a:spcPct val="100000"/>
              </a:lnSpc>
              <a:buClr>
                <a:srgbClr val="CBCBCB"/>
              </a:buCl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Faculty of </a:t>
            </a:r>
            <a:r>
              <a:rPr lang="cs-CZ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M</a:t>
            </a:r>
            <a:r>
              <a:rPr lang="en-GB" dirty="0" err="1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athematics</a:t>
            </a:r>
            <a:r>
              <a:rPr lang="en-GB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and </a:t>
            </a:r>
            <a:r>
              <a:rPr lang="cs-CZ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P</a:t>
            </a:r>
            <a:r>
              <a:rPr lang="en-GB" dirty="0" err="1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hysics</a:t>
            </a:r>
            <a:endParaRPr lang="en-GB" dirty="0">
              <a:solidFill>
                <a:srgbClr val="C0C0C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>
              <a:lnSpc>
                <a:spcPct val="100000"/>
              </a:lnSpc>
              <a:buClr>
                <a:srgbClr val="CBCBCB"/>
              </a:buCl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Charles </a:t>
            </a:r>
            <a:r>
              <a:rPr lang="en-GB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University</a:t>
            </a:r>
          </a:p>
        </p:txBody>
      </p:sp>
    </p:spTree>
    <p:extLst>
      <p:ext uri="{BB962C8B-B14F-4D97-AF65-F5344CB8AC3E}">
        <p14:creationId xmlns:p14="http://schemas.microsoft.com/office/powerpoint/2010/main" val="285551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sz="4000" dirty="0" smtClean="0"/>
              <a:t>Limited </a:t>
            </a:r>
            <a:r>
              <a:rPr lang="cs-CZ" sz="4000" dirty="0" err="1" smtClean="0"/>
              <a:t>knowledge</a:t>
            </a:r>
            <a:endParaRPr lang="cs-CZ" sz="4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373852" y="1124744"/>
            <a:ext cx="8704179" cy="71096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r>
              <a:rPr lang="cs-CZ" sz="3600" dirty="0" err="1" smtClean="0"/>
              <a:t>Emotion</a:t>
            </a:r>
            <a:r>
              <a:rPr lang="cs-CZ" sz="3600" dirty="0" smtClean="0"/>
              <a:t> </a:t>
            </a:r>
            <a:r>
              <a:rPr lang="cs-CZ" sz="3600" dirty="0" err="1" smtClean="0"/>
              <a:t>serves</a:t>
            </a:r>
            <a:r>
              <a:rPr lang="cs-CZ" sz="3600" dirty="0" smtClean="0"/>
              <a:t> </a:t>
            </a:r>
            <a:r>
              <a:rPr lang="cs-CZ" sz="3600" dirty="0" err="1" smtClean="0"/>
              <a:t>motivation</a:t>
            </a:r>
            <a:endParaRPr lang="cs-CZ" sz="36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r>
              <a:rPr lang="cs-CZ" sz="3600" dirty="0" err="1" smtClean="0"/>
              <a:t>Emotion</a:t>
            </a:r>
            <a:r>
              <a:rPr lang="cs-CZ" sz="3600" dirty="0" smtClean="0"/>
              <a:t> </a:t>
            </a:r>
            <a:r>
              <a:rPr lang="cs-CZ" sz="3600" dirty="0" err="1" smtClean="0"/>
              <a:t>can</a:t>
            </a:r>
            <a:r>
              <a:rPr lang="cs-CZ" sz="3600" dirty="0" smtClean="0"/>
              <a:t> </a:t>
            </a:r>
            <a:r>
              <a:rPr lang="cs-CZ" sz="3600" dirty="0" err="1" smtClean="0"/>
              <a:t>enhance</a:t>
            </a:r>
            <a:r>
              <a:rPr lang="cs-CZ" sz="3600" dirty="0" smtClean="0"/>
              <a:t> </a:t>
            </a:r>
            <a:r>
              <a:rPr lang="cs-CZ" sz="3600" dirty="0" err="1" smtClean="0"/>
              <a:t>cognition</a:t>
            </a:r>
            <a:endParaRPr lang="cs-CZ" sz="36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r>
              <a:rPr lang="cs-CZ" sz="3600" dirty="0" err="1" smtClean="0"/>
              <a:t>Emotion</a:t>
            </a:r>
            <a:r>
              <a:rPr lang="cs-CZ" sz="3600" dirty="0" smtClean="0"/>
              <a:t> </a:t>
            </a:r>
            <a:r>
              <a:rPr lang="cs-CZ" sz="3600" dirty="0" err="1" smtClean="0"/>
              <a:t>can</a:t>
            </a:r>
            <a:r>
              <a:rPr lang="cs-CZ" sz="3600" dirty="0" smtClean="0"/>
              <a:t> </a:t>
            </a:r>
            <a:r>
              <a:rPr lang="cs-CZ" sz="3600" dirty="0" err="1" smtClean="0"/>
              <a:t>impair</a:t>
            </a:r>
            <a:r>
              <a:rPr lang="cs-CZ" sz="3600" dirty="0" smtClean="0"/>
              <a:t> </a:t>
            </a:r>
            <a:r>
              <a:rPr lang="cs-CZ" sz="3600" dirty="0" err="1" smtClean="0"/>
              <a:t>reasoning</a:t>
            </a:r>
            <a:r>
              <a:rPr lang="cs-CZ" sz="3600" dirty="0" smtClean="0"/>
              <a:t> and </a:t>
            </a:r>
            <a:r>
              <a:rPr lang="cs-CZ" sz="3600" dirty="0" err="1" smtClean="0"/>
              <a:t>cognition</a:t>
            </a:r>
            <a:endParaRPr lang="cs-CZ" sz="36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r>
              <a:rPr lang="cs-CZ" sz="3600" dirty="0" err="1" smtClean="0"/>
              <a:t>Misatribution</a:t>
            </a:r>
            <a:r>
              <a:rPr lang="cs-CZ" sz="3600" dirty="0" smtClean="0"/>
              <a:t> </a:t>
            </a:r>
            <a:r>
              <a:rPr lang="cs-CZ" sz="3600" dirty="0" err="1" smtClean="0"/>
              <a:t>of</a:t>
            </a:r>
            <a:r>
              <a:rPr lang="cs-CZ" sz="3600" dirty="0" smtClean="0"/>
              <a:t> </a:t>
            </a:r>
            <a:r>
              <a:rPr lang="cs-CZ" sz="3600" dirty="0" err="1" smtClean="0"/>
              <a:t>emotional</a:t>
            </a:r>
            <a:r>
              <a:rPr lang="cs-CZ" sz="3600" dirty="0" smtClean="0"/>
              <a:t> </a:t>
            </a:r>
            <a:r>
              <a:rPr lang="cs-CZ" sz="3600" dirty="0" err="1" smtClean="0"/>
              <a:t>arousal</a:t>
            </a:r>
            <a:r>
              <a:rPr lang="cs-CZ" sz="3600" dirty="0" smtClean="0"/>
              <a:t>   </a:t>
            </a:r>
          </a:p>
          <a:p>
            <a:pPr marL="118872">
              <a:buClr>
                <a:schemeClr val="accent1"/>
              </a:buClr>
              <a:buSzPct val="80000"/>
            </a:pPr>
            <a:r>
              <a:rPr lang="cs-CZ" sz="3600" dirty="0" smtClean="0"/>
              <a:t>    and </a:t>
            </a:r>
            <a:r>
              <a:rPr lang="cs-CZ" sz="3600" dirty="0" err="1" smtClean="0"/>
              <a:t>its</a:t>
            </a:r>
            <a:r>
              <a:rPr lang="cs-CZ" sz="3600" dirty="0" smtClean="0"/>
              <a:t> </a:t>
            </a:r>
            <a:r>
              <a:rPr lang="cs-CZ" sz="3600" dirty="0" err="1" smtClean="0"/>
              <a:t>extention</a:t>
            </a:r>
            <a:r>
              <a:rPr lang="cs-CZ" sz="3600" dirty="0" smtClean="0"/>
              <a:t> to </a:t>
            </a:r>
            <a:r>
              <a:rPr lang="cs-CZ" sz="3600" dirty="0" err="1" smtClean="0"/>
              <a:t>the</a:t>
            </a:r>
            <a:r>
              <a:rPr lang="cs-CZ" sz="3600" dirty="0" smtClean="0"/>
              <a:t> </a:t>
            </a:r>
            <a:r>
              <a:rPr lang="cs-CZ" sz="3600" dirty="0" err="1" smtClean="0"/>
              <a:t>whole</a:t>
            </a:r>
            <a:r>
              <a:rPr lang="cs-CZ" sz="3600" dirty="0" smtClean="0"/>
              <a:t> </a:t>
            </a:r>
            <a:r>
              <a:rPr lang="cs-CZ" sz="3600" dirty="0" err="1" smtClean="0"/>
              <a:t>situation</a:t>
            </a:r>
            <a:endParaRPr lang="cs-CZ" sz="36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36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36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/>
            </a:r>
            <a:br>
              <a:rPr lang="cs-CZ" sz="2400" dirty="0" smtClean="0"/>
            </a:b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14033832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Implications</a:t>
            </a:r>
            <a:r>
              <a:rPr lang="cs-CZ" dirty="0" smtClean="0"/>
              <a:t> </a:t>
            </a:r>
            <a:r>
              <a:rPr lang="cs-CZ" dirty="0" err="1" smtClean="0"/>
              <a:t>for</a:t>
            </a:r>
            <a:r>
              <a:rPr lang="cs-CZ" dirty="0" smtClean="0"/>
              <a:t> </a:t>
            </a:r>
            <a:r>
              <a:rPr lang="cs-CZ" dirty="0" err="1" smtClean="0"/>
              <a:t>games</a:t>
            </a:r>
            <a:r>
              <a:rPr lang="cs-CZ" dirty="0" smtClean="0"/>
              <a:t>?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539552" y="184482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6" name="TextovéPole 5"/>
          <p:cNvSpPr txBox="1"/>
          <p:nvPr/>
        </p:nvSpPr>
        <p:spPr>
          <a:xfrm>
            <a:off x="7162336" y="6130169"/>
            <a:ext cx="39633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i="1" dirty="0" smtClean="0">
                <a:solidFill>
                  <a:schemeClr val="bg1"/>
                </a:solidFill>
                <a:latin typeface="Roboto Medium"/>
              </a:rPr>
              <a:t>Source:</a:t>
            </a:r>
          </a:p>
          <a:p>
            <a:r>
              <a:rPr lang="cs-CZ" i="1" dirty="0" smtClean="0">
                <a:solidFill>
                  <a:schemeClr val="bg1"/>
                </a:solidFill>
                <a:latin typeface="Roboto Medium"/>
              </a:rPr>
              <a:t>Giphy.com (2021)</a:t>
            </a:r>
            <a:endParaRPr lang="cs-CZ" i="1" dirty="0">
              <a:solidFill>
                <a:schemeClr val="bg1"/>
              </a:solidFill>
              <a:latin typeface="Roboto Medium"/>
            </a:endParaRPr>
          </a:p>
        </p:txBody>
      </p:sp>
      <p:pic>
        <p:nvPicPr>
          <p:cNvPr id="7" name="Obráze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1876082"/>
            <a:ext cx="6318448" cy="315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8500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sz="4000" dirty="0" err="1" smtClean="0"/>
              <a:t>Sound</a:t>
            </a:r>
            <a:r>
              <a:rPr lang="cs-CZ" sz="4000" dirty="0" smtClean="0"/>
              <a:t> </a:t>
            </a:r>
            <a:r>
              <a:rPr lang="cs-CZ" sz="4000" dirty="0" err="1" smtClean="0"/>
              <a:t>examples</a:t>
            </a:r>
            <a:endParaRPr lang="cs-CZ" sz="4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536661" y="1916832"/>
            <a:ext cx="836327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/>
            </a:r>
            <a:br>
              <a:rPr lang="cs-CZ" sz="2400" dirty="0" smtClean="0"/>
            </a:b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  <p:pic>
        <p:nvPicPr>
          <p:cNvPr id="5" name="Obráze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430" y="1721738"/>
            <a:ext cx="6391140" cy="4799477"/>
          </a:xfrm>
          <a:prstGeom prst="rect">
            <a:avLst/>
          </a:prstGeom>
        </p:spPr>
      </p:pic>
      <p:sp>
        <p:nvSpPr>
          <p:cNvPr id="11" name="TextovéPole 10"/>
          <p:cNvSpPr txBox="1"/>
          <p:nvPr/>
        </p:nvSpPr>
        <p:spPr>
          <a:xfrm>
            <a:off x="7078411" y="6261249"/>
            <a:ext cx="39633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i="1" dirty="0" err="1" smtClean="0">
                <a:solidFill>
                  <a:schemeClr val="bg1"/>
                </a:solidFill>
                <a:latin typeface="Roboto Medium"/>
              </a:rPr>
              <a:t>Final</a:t>
            </a:r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 Fantasy VII</a:t>
            </a:r>
            <a:br>
              <a:rPr lang="cs-CZ" sz="1600" i="1" dirty="0" smtClean="0">
                <a:solidFill>
                  <a:schemeClr val="bg1"/>
                </a:solidFill>
                <a:latin typeface="Roboto Medium"/>
              </a:rPr>
            </a:br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(Square </a:t>
            </a:r>
            <a:r>
              <a:rPr lang="cs-CZ" sz="1600" i="1" dirty="0" err="1" smtClean="0">
                <a:solidFill>
                  <a:schemeClr val="bg1"/>
                </a:solidFill>
                <a:latin typeface="Roboto Medium"/>
              </a:rPr>
              <a:t>Enix</a:t>
            </a:r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 2021)</a:t>
            </a:r>
            <a:endParaRPr lang="cs-CZ" sz="1600" i="1" dirty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16797600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sz="4000" dirty="0" err="1" smtClean="0"/>
              <a:t>Loosing</a:t>
            </a:r>
            <a:r>
              <a:rPr lang="cs-CZ" sz="4000" dirty="0" smtClean="0"/>
              <a:t> and </a:t>
            </a:r>
            <a:r>
              <a:rPr lang="cs-CZ" sz="4000" dirty="0" err="1" smtClean="0"/>
              <a:t>Games</a:t>
            </a:r>
            <a:endParaRPr lang="cs-CZ" sz="4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536661" y="1916832"/>
            <a:ext cx="836327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/>
            </a:r>
            <a:br>
              <a:rPr lang="cs-CZ" sz="2400" dirty="0" smtClean="0"/>
            </a:b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1916832"/>
            <a:ext cx="5838825" cy="409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2187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sz="4000" dirty="0" err="1" smtClean="0"/>
              <a:t>Loosing</a:t>
            </a:r>
            <a:r>
              <a:rPr lang="cs-CZ" sz="4000" dirty="0" smtClean="0"/>
              <a:t> and </a:t>
            </a:r>
            <a:r>
              <a:rPr lang="cs-CZ" sz="4000" dirty="0" err="1" smtClean="0"/>
              <a:t>Games</a:t>
            </a:r>
            <a:endParaRPr lang="cs-CZ" sz="4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536661" y="1916832"/>
            <a:ext cx="836327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/>
            </a:r>
            <a:br>
              <a:rPr lang="cs-CZ" sz="2400" dirty="0" smtClean="0"/>
            </a:b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2074391"/>
            <a:ext cx="6756999" cy="3768121"/>
          </a:xfrm>
          <a:prstGeom prst="rect">
            <a:avLst/>
          </a:prstGeom>
        </p:spPr>
      </p:pic>
      <p:sp>
        <p:nvSpPr>
          <p:cNvPr id="7" name="TextovéPole 6"/>
          <p:cNvSpPr txBox="1"/>
          <p:nvPr/>
        </p:nvSpPr>
        <p:spPr>
          <a:xfrm>
            <a:off x="6012160" y="5919957"/>
            <a:ext cx="39633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PUBG Mobile</a:t>
            </a:r>
            <a:br>
              <a:rPr lang="cs-CZ" sz="1600" i="1" dirty="0" smtClean="0">
                <a:solidFill>
                  <a:schemeClr val="bg1"/>
                </a:solidFill>
                <a:latin typeface="Roboto Medium"/>
              </a:rPr>
            </a:br>
            <a:r>
              <a:rPr lang="cs-CZ" sz="1600" i="1" dirty="0">
                <a:solidFill>
                  <a:schemeClr val="bg1"/>
                </a:solidFill>
                <a:latin typeface="Roboto Medium"/>
              </a:rPr>
              <a:t>(</a:t>
            </a:r>
            <a:r>
              <a:rPr lang="cs-CZ" sz="1600" i="1" dirty="0" err="1">
                <a:solidFill>
                  <a:schemeClr val="bg1"/>
                </a:solidFill>
                <a:latin typeface="Roboto Medium"/>
              </a:rPr>
              <a:t>Lightspeed</a:t>
            </a:r>
            <a:r>
              <a:rPr lang="cs-CZ" sz="1600" i="1" dirty="0">
                <a:solidFill>
                  <a:schemeClr val="bg1"/>
                </a:solidFill>
                <a:latin typeface="Roboto Medium"/>
              </a:rPr>
              <a:t> &amp; </a:t>
            </a:r>
            <a:r>
              <a:rPr lang="cs-CZ" sz="1600" i="1" dirty="0" err="1">
                <a:solidFill>
                  <a:schemeClr val="bg1"/>
                </a:solidFill>
                <a:latin typeface="Roboto Medium"/>
              </a:rPr>
              <a:t>Quantum</a:t>
            </a:r>
            <a:r>
              <a:rPr lang="cs-CZ" sz="1600" i="1" dirty="0">
                <a:solidFill>
                  <a:schemeClr val="bg1"/>
                </a:solidFill>
                <a:latin typeface="Roboto Medium"/>
              </a:rPr>
              <a:t>, PUBG </a:t>
            </a:r>
            <a:r>
              <a:rPr lang="cs-CZ" sz="1600" i="1" dirty="0" err="1">
                <a:solidFill>
                  <a:schemeClr val="bg1"/>
                </a:solidFill>
                <a:latin typeface="Roboto Medium"/>
              </a:rPr>
              <a:t>Corporationx</a:t>
            </a:r>
            <a:r>
              <a:rPr lang="cs-CZ" sz="1600" i="1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2018)</a:t>
            </a:r>
            <a:endParaRPr lang="cs-CZ" sz="1600" i="1" dirty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324851743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sz="4000" dirty="0" err="1" smtClean="0"/>
              <a:t>Why</a:t>
            </a:r>
            <a:r>
              <a:rPr lang="cs-CZ" sz="4000" dirty="0" smtClean="0"/>
              <a:t> are </a:t>
            </a:r>
            <a:r>
              <a:rPr lang="cs-CZ" sz="4000" dirty="0" err="1" smtClean="0"/>
              <a:t>games</a:t>
            </a:r>
            <a:r>
              <a:rPr lang="cs-CZ" sz="4000" dirty="0" smtClean="0"/>
              <a:t> </a:t>
            </a:r>
            <a:r>
              <a:rPr lang="cs-CZ" sz="4000" dirty="0" err="1" smtClean="0"/>
              <a:t>unique</a:t>
            </a:r>
            <a:r>
              <a:rPr lang="cs-CZ" sz="4000" dirty="0" smtClean="0"/>
              <a:t>?</a:t>
            </a:r>
            <a:endParaRPr lang="cs-CZ" sz="4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7" name="TextovéPole 6"/>
          <p:cNvSpPr txBox="1"/>
          <p:nvPr/>
        </p:nvSpPr>
        <p:spPr>
          <a:xfrm>
            <a:off x="5940152" y="6038183"/>
            <a:ext cx="39633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i="1" dirty="0" err="1" smtClean="0">
                <a:latin typeface="Roboto Medium"/>
              </a:rPr>
              <a:t>Through</a:t>
            </a:r>
            <a:r>
              <a:rPr lang="cs-CZ" sz="1600" i="1" dirty="0" smtClean="0">
                <a:latin typeface="Roboto Medium"/>
              </a:rPr>
              <a:t> </a:t>
            </a:r>
            <a:r>
              <a:rPr lang="cs-CZ" sz="1600" i="1" dirty="0" err="1" smtClean="0">
                <a:latin typeface="Roboto Medium"/>
              </a:rPr>
              <a:t>the</a:t>
            </a:r>
            <a:r>
              <a:rPr lang="cs-CZ" sz="1600" i="1" dirty="0" smtClean="0">
                <a:latin typeface="Roboto Medium"/>
              </a:rPr>
              <a:t> </a:t>
            </a:r>
            <a:r>
              <a:rPr lang="cs-CZ" sz="1600" i="1" dirty="0" err="1" smtClean="0">
                <a:latin typeface="Roboto Medium"/>
              </a:rPr>
              <a:t>Darkest</a:t>
            </a:r>
            <a:r>
              <a:rPr lang="cs-CZ" sz="1600" i="1" dirty="0" smtClean="0">
                <a:latin typeface="Roboto Medium"/>
              </a:rPr>
              <a:t> </a:t>
            </a:r>
            <a:r>
              <a:rPr lang="cs-CZ" sz="1600" i="1" dirty="0" err="1" smtClean="0">
                <a:latin typeface="Roboto Medium"/>
              </a:rPr>
              <a:t>of</a:t>
            </a:r>
            <a:r>
              <a:rPr lang="cs-CZ" sz="1600" i="1" dirty="0" smtClean="0">
                <a:latin typeface="Roboto Medium"/>
              </a:rPr>
              <a:t> </a:t>
            </a:r>
            <a:r>
              <a:rPr lang="cs-CZ" sz="1600" i="1" dirty="0" err="1" smtClean="0">
                <a:latin typeface="Roboto Medium"/>
              </a:rPr>
              <a:t>Times</a:t>
            </a:r>
            <a:endParaRPr lang="cs-CZ" sz="1600" i="1" dirty="0" smtClean="0">
              <a:latin typeface="Roboto Medium"/>
            </a:endParaRPr>
          </a:p>
          <a:p>
            <a:r>
              <a:rPr lang="cs-CZ" sz="1600" i="1" dirty="0" smtClean="0">
                <a:latin typeface="Roboto Medium"/>
              </a:rPr>
              <a:t>(</a:t>
            </a:r>
            <a:r>
              <a:rPr lang="cs-CZ" sz="1600" i="1" dirty="0" err="1" smtClean="0">
                <a:latin typeface="Roboto Medium"/>
              </a:rPr>
              <a:t>Paintbucket</a:t>
            </a:r>
            <a:r>
              <a:rPr lang="cs-CZ" sz="1600" i="1" dirty="0" smtClean="0">
                <a:latin typeface="Roboto Medium"/>
              </a:rPr>
              <a:t> </a:t>
            </a:r>
            <a:r>
              <a:rPr lang="cs-CZ" sz="1600" i="1" dirty="0" err="1" smtClean="0">
                <a:latin typeface="Roboto Medium"/>
              </a:rPr>
              <a:t>Games</a:t>
            </a:r>
            <a:r>
              <a:rPr lang="cs-CZ" sz="1600" i="1" dirty="0" smtClean="0">
                <a:latin typeface="Roboto Medium"/>
              </a:rPr>
              <a:t>, 2020)</a:t>
            </a:r>
            <a:endParaRPr lang="cs-CZ" sz="1600" i="1" dirty="0">
              <a:latin typeface="Roboto Medium"/>
            </a:endParaRP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56" y="1521957"/>
            <a:ext cx="7962887" cy="44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3305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Unique</a:t>
            </a:r>
            <a:r>
              <a:rPr lang="cs-CZ" dirty="0" smtClean="0"/>
              <a:t> </a:t>
            </a:r>
            <a:r>
              <a:rPr lang="cs-CZ" dirty="0" err="1" smtClean="0"/>
              <a:t>emotions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827584" y="2238588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b="1" dirty="0" err="1" smtClean="0"/>
              <a:t>Let‘s</a:t>
            </a:r>
            <a:r>
              <a:rPr lang="cs-CZ" sz="3600" b="1" dirty="0" smtClean="0"/>
              <a:t> go to </a:t>
            </a:r>
            <a:r>
              <a:rPr lang="cs-CZ" sz="3600" b="1" dirty="0" err="1" smtClean="0"/>
              <a:t>the</a:t>
            </a:r>
            <a:r>
              <a:rPr lang="cs-CZ" sz="3600" b="1" dirty="0" smtClean="0"/>
              <a:t> g-doc</a:t>
            </a:r>
            <a:br>
              <a:rPr lang="cs-CZ" sz="3600" b="1" dirty="0" smtClean="0"/>
            </a:br>
            <a:r>
              <a:rPr lang="cs-CZ" sz="3600" b="1" dirty="0" smtClean="0"/>
              <a:t/>
            </a:r>
            <a:br>
              <a:rPr lang="cs-CZ" sz="3600" b="1" dirty="0" smtClean="0"/>
            </a:br>
            <a:r>
              <a:rPr lang="en-GB" sz="2800" u="sng" dirty="0">
                <a:hlinkClick r:id="rId3"/>
              </a:rPr>
              <a:t>https://</a:t>
            </a:r>
            <a:r>
              <a:rPr lang="en-GB" sz="2800" u="sng" dirty="0" smtClean="0">
                <a:hlinkClick r:id="rId3"/>
              </a:rPr>
              <a:t>docs.google.com/spreadsheets/d/1S224KOCIWKzA_WloW1wx3kx8IBXlc33VQ1ihAeZIDoY/edit?usp=sharing</a:t>
            </a: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b="1" dirty="0" smtClean="0"/>
              <a:t>(Link in </a:t>
            </a:r>
            <a:r>
              <a:rPr lang="cs-CZ" sz="3600" b="1" dirty="0" err="1" smtClean="0"/>
              <a:t>the</a:t>
            </a:r>
            <a:r>
              <a:rPr lang="cs-CZ" sz="3600" b="1" dirty="0" smtClean="0"/>
              <a:t> </a:t>
            </a:r>
            <a:r>
              <a:rPr lang="cs-CZ" sz="3600" b="1" dirty="0" err="1" smtClean="0"/>
              <a:t>Discord</a:t>
            </a:r>
            <a:r>
              <a:rPr lang="cs-CZ" sz="3600" b="1" dirty="0" smtClean="0"/>
              <a:t>)</a:t>
            </a: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41539762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sz="4000" dirty="0" err="1" smtClean="0"/>
              <a:t>Why</a:t>
            </a:r>
            <a:r>
              <a:rPr lang="cs-CZ" sz="4000" dirty="0" smtClean="0"/>
              <a:t> are </a:t>
            </a:r>
            <a:r>
              <a:rPr lang="cs-CZ" sz="4000" dirty="0" err="1" smtClean="0"/>
              <a:t>games</a:t>
            </a:r>
            <a:r>
              <a:rPr lang="cs-CZ" sz="4000" dirty="0" smtClean="0"/>
              <a:t> </a:t>
            </a:r>
            <a:r>
              <a:rPr lang="cs-CZ" sz="4000" dirty="0" err="1" smtClean="0"/>
              <a:t>unique</a:t>
            </a:r>
            <a:r>
              <a:rPr lang="cs-CZ" sz="4000" dirty="0" smtClean="0"/>
              <a:t>?</a:t>
            </a:r>
            <a:endParaRPr lang="cs-CZ" sz="4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7" name="TextovéPole 6"/>
          <p:cNvSpPr txBox="1"/>
          <p:nvPr/>
        </p:nvSpPr>
        <p:spPr>
          <a:xfrm>
            <a:off x="5940152" y="6038183"/>
            <a:ext cx="39633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i="1" dirty="0" err="1" smtClean="0">
                <a:solidFill>
                  <a:schemeClr val="bg1"/>
                </a:solidFill>
                <a:latin typeface="Roboto Medium"/>
              </a:rPr>
              <a:t>Through</a:t>
            </a:r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1600" i="1" dirty="0" err="1" smtClean="0">
                <a:solidFill>
                  <a:schemeClr val="bg1"/>
                </a:solidFill>
                <a:latin typeface="Roboto Medium"/>
              </a:rPr>
              <a:t>the</a:t>
            </a:r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1600" i="1" dirty="0" err="1" smtClean="0">
                <a:solidFill>
                  <a:schemeClr val="bg1"/>
                </a:solidFill>
                <a:latin typeface="Roboto Medium"/>
              </a:rPr>
              <a:t>Darkest</a:t>
            </a:r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1600" i="1" dirty="0" err="1" smtClean="0">
                <a:solidFill>
                  <a:schemeClr val="bg1"/>
                </a:solidFill>
                <a:latin typeface="Roboto Medium"/>
              </a:rPr>
              <a:t>of</a:t>
            </a:r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1600" i="1" dirty="0" err="1" smtClean="0">
                <a:solidFill>
                  <a:schemeClr val="bg1"/>
                </a:solidFill>
                <a:latin typeface="Roboto Medium"/>
              </a:rPr>
              <a:t>Times</a:t>
            </a:r>
            <a:endParaRPr lang="cs-CZ" sz="1600" i="1" dirty="0" smtClean="0">
              <a:solidFill>
                <a:schemeClr val="bg1"/>
              </a:solidFill>
              <a:latin typeface="Roboto Medium"/>
            </a:endParaRPr>
          </a:p>
          <a:p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(</a:t>
            </a:r>
            <a:r>
              <a:rPr lang="cs-CZ" sz="1600" i="1" dirty="0" err="1" smtClean="0">
                <a:solidFill>
                  <a:schemeClr val="bg1"/>
                </a:solidFill>
                <a:latin typeface="Roboto Medium"/>
              </a:rPr>
              <a:t>Paintbucket</a:t>
            </a:r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1600" i="1" dirty="0" err="1" smtClean="0">
                <a:solidFill>
                  <a:schemeClr val="bg1"/>
                </a:solidFill>
                <a:latin typeface="Roboto Medium"/>
              </a:rPr>
              <a:t>Games</a:t>
            </a:r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, 2020</a:t>
            </a:r>
            <a:r>
              <a:rPr lang="cs-CZ" sz="1600" i="1" dirty="0" smtClean="0">
                <a:latin typeface="Roboto Medium"/>
              </a:rPr>
              <a:t>)</a:t>
            </a:r>
            <a:endParaRPr lang="cs-CZ" sz="1600" i="1" dirty="0">
              <a:latin typeface="Roboto Medium"/>
            </a:endParaRP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56" y="1521957"/>
            <a:ext cx="7962887" cy="44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4458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sz="4000" dirty="0" smtClean="0"/>
              <a:t>Game </a:t>
            </a:r>
            <a:r>
              <a:rPr lang="cs-CZ" sz="4000" dirty="0" err="1" smtClean="0"/>
              <a:t>Feel</a:t>
            </a:r>
            <a:endParaRPr lang="cs-CZ" sz="4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536661" y="1916832"/>
            <a:ext cx="836327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/>
            </a:r>
            <a:br>
              <a:rPr lang="cs-CZ" sz="2400" dirty="0" smtClean="0"/>
            </a:b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  <p:sp>
        <p:nvSpPr>
          <p:cNvPr id="2" name="Obdélník 1"/>
          <p:cNvSpPr/>
          <p:nvPr/>
        </p:nvSpPr>
        <p:spPr>
          <a:xfrm>
            <a:off x="443963" y="2503426"/>
            <a:ext cx="8322297" cy="2692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en-US" sz="3200" dirty="0">
                <a:latin typeface="MinionPro-Regular"/>
                <a:ea typeface="Calibri" panose="020F0502020204030204" pitchFamily="34" charset="0"/>
                <a:cs typeface="MinionPro-Regular"/>
              </a:rPr>
              <a:t>According to game designer Steve </a:t>
            </a:r>
            <a:r>
              <a:rPr lang="en-US" sz="3200" dirty="0" err="1">
                <a:latin typeface="MinionPro-Regular"/>
                <a:ea typeface="Calibri" panose="020F0502020204030204" pitchFamily="34" charset="0"/>
                <a:cs typeface="MinionPro-Regular"/>
              </a:rPr>
              <a:t>Swink</a:t>
            </a:r>
            <a:r>
              <a:rPr lang="en-US" sz="3200" dirty="0">
                <a:latin typeface="MinionPro-Regular"/>
                <a:ea typeface="Calibri" panose="020F0502020204030204" pitchFamily="34" charset="0"/>
                <a:cs typeface="MinionPro-Regular"/>
              </a:rPr>
              <a:t> (2009), the game </a:t>
            </a:r>
            <a:r>
              <a:rPr lang="en-US" sz="3200" dirty="0" smtClean="0">
                <a:latin typeface="MinionPro-Regular"/>
                <a:ea typeface="Calibri" panose="020F0502020204030204" pitchFamily="34" charset="0"/>
                <a:cs typeface="MinionPro-Regular"/>
              </a:rPr>
              <a:t>feel</a:t>
            </a:r>
            <a:r>
              <a:rPr lang="cs-CZ" sz="3200" dirty="0" smtClean="0">
                <a:latin typeface="MinionPro-Regular"/>
                <a:ea typeface="Calibri" panose="020F0502020204030204" pitchFamily="34" charset="0"/>
                <a:cs typeface="MinionPro-Regular"/>
              </a:rPr>
              <a:t> </a:t>
            </a:r>
            <a:r>
              <a:rPr lang="en-US" sz="3200" dirty="0" smtClean="0">
                <a:latin typeface="MinionPro-Regular"/>
                <a:ea typeface="Calibri" panose="020F0502020204030204" pitchFamily="34" charset="0"/>
                <a:cs typeface="MinionPro-Regular"/>
              </a:rPr>
              <a:t>includes</a:t>
            </a:r>
            <a:r>
              <a:rPr lang="en-US" sz="3200" dirty="0">
                <a:latin typeface="MinionPro-Regular"/>
                <a:ea typeface="Calibri" panose="020F0502020204030204" pitchFamily="34" charset="0"/>
                <a:cs typeface="MinionPro-Regular"/>
              </a:rPr>
              <a:t>, “Feelings of mastery and clumsiness, and the tactile sensation of </a:t>
            </a:r>
            <a:r>
              <a:rPr lang="en-US" sz="3200" dirty="0" smtClean="0">
                <a:latin typeface="MinionPro-Regular"/>
                <a:ea typeface="Calibri" panose="020F0502020204030204" pitchFamily="34" charset="0"/>
                <a:cs typeface="MinionPro-Regular"/>
              </a:rPr>
              <a:t>interacting</a:t>
            </a:r>
            <a:r>
              <a:rPr lang="cs-CZ" sz="3200" dirty="0" smtClean="0">
                <a:latin typeface="MinionPro-Regular"/>
                <a:ea typeface="Calibri" panose="020F0502020204030204" pitchFamily="34" charset="0"/>
                <a:cs typeface="MinionPro-Regular"/>
              </a:rPr>
              <a:t> </a:t>
            </a:r>
            <a:r>
              <a:rPr lang="en-US" sz="3200" dirty="0" smtClean="0">
                <a:latin typeface="MinionPro-Regular"/>
                <a:ea typeface="Calibri" panose="020F0502020204030204" pitchFamily="34" charset="0"/>
                <a:cs typeface="MinionPro-Regular"/>
              </a:rPr>
              <a:t>with </a:t>
            </a:r>
            <a:r>
              <a:rPr lang="en-US" sz="3200" dirty="0">
                <a:latin typeface="MinionPro-Regular"/>
                <a:ea typeface="Calibri" panose="020F0502020204030204" pitchFamily="34" charset="0"/>
                <a:cs typeface="MinionPro-Regular"/>
              </a:rPr>
              <a:t>virtual objects” (p. 10).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6182761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sz="4000" dirty="0" smtClean="0"/>
              <a:t>Game </a:t>
            </a:r>
            <a:r>
              <a:rPr lang="cs-CZ" sz="4000" dirty="0" err="1" smtClean="0"/>
              <a:t>Feel</a:t>
            </a:r>
            <a:endParaRPr lang="cs-CZ" sz="4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536661" y="1916832"/>
            <a:ext cx="836327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/>
            </a:r>
            <a:br>
              <a:rPr lang="cs-CZ" sz="2400" dirty="0" smtClean="0"/>
            </a:b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  <p:sp>
        <p:nvSpPr>
          <p:cNvPr id="7" name="Obdélník 6"/>
          <p:cNvSpPr/>
          <p:nvPr/>
        </p:nvSpPr>
        <p:spPr>
          <a:xfrm>
            <a:off x="390365" y="932688"/>
            <a:ext cx="8753635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3200" dirty="0" smtClean="0"/>
          </a:p>
          <a:p>
            <a:pPr marL="118872">
              <a:buClr>
                <a:schemeClr val="accent1"/>
              </a:buClr>
              <a:buSzPct val="80000"/>
            </a:pPr>
            <a:endParaRPr lang="cs-CZ" sz="32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r>
              <a:rPr lang="cs-CZ" sz="3200" dirty="0" smtClean="0"/>
              <a:t>3Cs – </a:t>
            </a:r>
            <a:r>
              <a:rPr lang="cs-CZ" sz="3200" dirty="0" err="1" smtClean="0"/>
              <a:t>Control</a:t>
            </a:r>
            <a:r>
              <a:rPr lang="cs-CZ" sz="3200" dirty="0" smtClean="0"/>
              <a:t>, </a:t>
            </a:r>
            <a:r>
              <a:rPr lang="cs-CZ" sz="3200" dirty="0" err="1" smtClean="0"/>
              <a:t>Camera</a:t>
            </a:r>
            <a:r>
              <a:rPr lang="cs-CZ" sz="3200" dirty="0" smtClean="0"/>
              <a:t>, </a:t>
            </a:r>
            <a:r>
              <a:rPr lang="cs-CZ" sz="3200" dirty="0" err="1" smtClean="0"/>
              <a:t>Character</a:t>
            </a:r>
            <a:endParaRPr lang="cs-CZ" sz="32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3200" dirty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r>
              <a:rPr lang="cs-CZ" sz="3200" dirty="0" smtClean="0"/>
              <a:t>Presence (</a:t>
            </a:r>
            <a:r>
              <a:rPr lang="cs-CZ" sz="3200" dirty="0" err="1" smtClean="0"/>
              <a:t>physical</a:t>
            </a:r>
            <a:r>
              <a:rPr lang="cs-CZ" sz="3200" dirty="0" smtClean="0"/>
              <a:t>, </a:t>
            </a:r>
            <a:r>
              <a:rPr lang="cs-CZ" sz="3200" dirty="0" err="1" smtClean="0"/>
              <a:t>emotional</a:t>
            </a:r>
            <a:r>
              <a:rPr lang="cs-CZ" sz="3200" dirty="0" smtClean="0"/>
              <a:t>, </a:t>
            </a:r>
            <a:r>
              <a:rPr lang="cs-CZ" sz="3200" dirty="0" err="1" smtClean="0"/>
              <a:t>narrative</a:t>
            </a:r>
            <a:r>
              <a:rPr lang="cs-CZ" sz="3200" dirty="0" smtClean="0"/>
              <a:t>)</a:t>
            </a:r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3200" dirty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r>
              <a:rPr lang="cs-CZ" sz="3200" dirty="0" err="1" smtClean="0"/>
              <a:t>Physical</a:t>
            </a:r>
            <a:r>
              <a:rPr lang="cs-CZ" sz="3200" dirty="0" smtClean="0"/>
              <a:t> reality and </a:t>
            </a:r>
            <a:r>
              <a:rPr lang="cs-CZ" sz="3200" dirty="0" err="1" smtClean="0"/>
              <a:t>living</a:t>
            </a:r>
            <a:r>
              <a:rPr lang="cs-CZ" sz="3200" dirty="0" smtClean="0"/>
              <a:t> </a:t>
            </a:r>
            <a:r>
              <a:rPr lang="cs-CZ" sz="3200" dirty="0" err="1" smtClean="0"/>
              <a:t>virtual</a:t>
            </a:r>
            <a:r>
              <a:rPr lang="cs-CZ" sz="3200" dirty="0" smtClean="0"/>
              <a:t> </a:t>
            </a:r>
            <a:r>
              <a:rPr lang="cs-CZ" sz="3200" dirty="0" err="1" smtClean="0"/>
              <a:t>worlds</a:t>
            </a:r>
            <a:endParaRPr lang="cs-CZ" sz="3600" dirty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/>
            </a:r>
            <a:br>
              <a:rPr lang="cs-CZ" sz="2400" dirty="0" smtClean="0"/>
            </a:b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33587182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Practical</a:t>
            </a:r>
            <a:r>
              <a:rPr lang="cs-CZ" dirty="0" smtClean="0"/>
              <a:t> </a:t>
            </a:r>
            <a:r>
              <a:rPr lang="cs-CZ" dirty="0" err="1" smtClean="0"/>
              <a:t>info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827584" y="2238588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b="1" dirty="0" smtClean="0"/>
              <a:t>Second </a:t>
            </a:r>
            <a:r>
              <a:rPr lang="cs-CZ" sz="3600" b="1" dirty="0" err="1" smtClean="0"/>
              <a:t>Large</a:t>
            </a:r>
            <a:r>
              <a:rPr lang="cs-CZ" sz="3600" b="1" dirty="0" smtClean="0"/>
              <a:t> </a:t>
            </a:r>
            <a:r>
              <a:rPr lang="cs-CZ" sz="3600" b="1" dirty="0" err="1" smtClean="0"/>
              <a:t>Assignment</a:t>
            </a:r>
            <a:r>
              <a:rPr lang="cs-CZ" sz="3600" b="1" dirty="0" smtClean="0"/>
              <a:t> </a:t>
            </a:r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b="1" dirty="0" err="1" smtClean="0"/>
              <a:t>Two</a:t>
            </a:r>
            <a:r>
              <a:rPr lang="cs-CZ" sz="3600" b="1" dirty="0" smtClean="0"/>
              <a:t> </a:t>
            </a:r>
            <a:r>
              <a:rPr lang="cs-CZ" sz="3600" b="1" dirty="0" err="1" smtClean="0"/>
              <a:t>smaller</a:t>
            </a:r>
            <a:r>
              <a:rPr lang="cs-CZ" sz="3600" b="1" dirty="0" smtClean="0"/>
              <a:t> </a:t>
            </a:r>
            <a:r>
              <a:rPr lang="cs-CZ" sz="3600" b="1" dirty="0" err="1" smtClean="0"/>
              <a:t>assignments</a:t>
            </a:r>
            <a:r>
              <a:rPr lang="cs-CZ" sz="3600" b="1" dirty="0" smtClean="0"/>
              <a:t> </a:t>
            </a:r>
            <a:r>
              <a:rPr lang="cs-CZ" sz="3600" b="1" dirty="0" err="1" smtClean="0"/>
              <a:t>left</a:t>
            </a: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b="1" dirty="0" err="1" smtClean="0"/>
              <a:t>Missing</a:t>
            </a:r>
            <a:r>
              <a:rPr lang="cs-CZ" sz="3600" b="1" dirty="0" smtClean="0"/>
              <a:t> </a:t>
            </a:r>
            <a:r>
              <a:rPr lang="cs-CZ" sz="3600" b="1" dirty="0" err="1" smtClean="0"/>
              <a:t>materials</a:t>
            </a:r>
            <a:r>
              <a:rPr lang="cs-CZ" sz="3600" b="1" dirty="0" smtClean="0"/>
              <a:t> </a:t>
            </a:r>
            <a:r>
              <a:rPr lang="cs-CZ" sz="3600" b="1" dirty="0" err="1" smtClean="0"/>
              <a:t>till</a:t>
            </a:r>
            <a:r>
              <a:rPr lang="cs-CZ" sz="3600" b="1" dirty="0" smtClean="0"/>
              <a:t> 14.1.</a:t>
            </a:r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b="1" dirty="0" err="1" smtClean="0"/>
              <a:t>Exam</a:t>
            </a:r>
            <a:r>
              <a:rPr lang="cs-CZ" sz="3600" b="1" dirty="0" smtClean="0"/>
              <a:t> + </a:t>
            </a:r>
            <a:r>
              <a:rPr lang="cs-CZ" sz="3600" b="1" dirty="0" err="1" smtClean="0"/>
              <a:t>debriefing</a:t>
            </a:r>
            <a:r>
              <a:rPr lang="cs-CZ" sz="3600" b="1" dirty="0" smtClean="0"/>
              <a:t> </a:t>
            </a:r>
            <a:br>
              <a:rPr lang="cs-CZ" sz="3600" b="1" dirty="0" smtClean="0"/>
            </a:b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4894499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 fontScale="90000"/>
          </a:bodyPr>
          <a:lstStyle/>
          <a:p>
            <a:r>
              <a:rPr lang="cs-CZ" sz="4000" dirty="0" err="1" smtClean="0"/>
              <a:t>Progressively</a:t>
            </a:r>
            <a:r>
              <a:rPr lang="cs-CZ" sz="4000" dirty="0" smtClean="0"/>
              <a:t> </a:t>
            </a:r>
            <a:r>
              <a:rPr lang="cs-CZ" sz="4000" dirty="0" err="1" smtClean="0"/>
              <a:t>introducting</a:t>
            </a:r>
            <a:r>
              <a:rPr lang="cs-CZ" sz="4000" dirty="0" smtClean="0"/>
              <a:t> </a:t>
            </a:r>
            <a:br>
              <a:rPr lang="cs-CZ" sz="4000" dirty="0" smtClean="0"/>
            </a:br>
            <a:r>
              <a:rPr lang="cs-CZ" sz="4000" dirty="0" err="1" smtClean="0"/>
              <a:t>new</a:t>
            </a:r>
            <a:r>
              <a:rPr lang="cs-CZ" sz="4000" dirty="0" smtClean="0"/>
              <a:t> </a:t>
            </a:r>
            <a:r>
              <a:rPr lang="cs-CZ" sz="4000" dirty="0" err="1" smtClean="0"/>
              <a:t>elements</a:t>
            </a:r>
            <a:endParaRPr lang="cs-CZ" sz="4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536661" y="1916832"/>
            <a:ext cx="836327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/>
            </a:r>
            <a:br>
              <a:rPr lang="cs-CZ" sz="2400" dirty="0" smtClean="0"/>
            </a:b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628" y="1700807"/>
            <a:ext cx="6482838" cy="4503079"/>
          </a:xfrm>
          <a:prstGeom prst="rect">
            <a:avLst/>
          </a:prstGeom>
        </p:spPr>
      </p:pic>
      <p:sp>
        <p:nvSpPr>
          <p:cNvPr id="8" name="TextovéPole 7"/>
          <p:cNvSpPr txBox="1"/>
          <p:nvPr/>
        </p:nvSpPr>
        <p:spPr>
          <a:xfrm>
            <a:off x="5940152" y="6357746"/>
            <a:ext cx="39633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i="1" dirty="0" err="1" smtClean="0">
                <a:solidFill>
                  <a:schemeClr val="bg1"/>
                </a:solidFill>
                <a:latin typeface="Roboto Medium"/>
              </a:rPr>
              <a:t>Fantasian</a:t>
            </a:r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 (</a:t>
            </a:r>
            <a:r>
              <a:rPr lang="cs-CZ" sz="1600" i="1" dirty="0" err="1" smtClean="0">
                <a:solidFill>
                  <a:schemeClr val="bg1"/>
                </a:solidFill>
                <a:latin typeface="Roboto Medium"/>
              </a:rPr>
              <a:t>Mistwalker</a:t>
            </a:r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, 2021)</a:t>
            </a:r>
            <a:endParaRPr lang="cs-CZ" sz="1600" i="1" dirty="0"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2845889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sz="4000" dirty="0" smtClean="0"/>
              <a:t>PANAS</a:t>
            </a:r>
            <a:endParaRPr lang="cs-CZ" sz="4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536661" y="1916832"/>
            <a:ext cx="836327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/>
            </a:r>
            <a:br>
              <a:rPr lang="cs-CZ" sz="2400" dirty="0" smtClean="0"/>
            </a:b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  <p:sp>
        <p:nvSpPr>
          <p:cNvPr id="8" name="TextovéPole 7"/>
          <p:cNvSpPr txBox="1"/>
          <p:nvPr/>
        </p:nvSpPr>
        <p:spPr>
          <a:xfrm>
            <a:off x="5940152" y="6357746"/>
            <a:ext cx="39633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i="1" dirty="0" err="1" smtClean="0">
                <a:solidFill>
                  <a:schemeClr val="bg1"/>
                </a:solidFill>
                <a:latin typeface="Roboto Medium"/>
              </a:rPr>
              <a:t>Fantasian</a:t>
            </a:r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 (</a:t>
            </a:r>
            <a:r>
              <a:rPr lang="cs-CZ" sz="1600" i="1" dirty="0" err="1" smtClean="0">
                <a:solidFill>
                  <a:schemeClr val="bg1"/>
                </a:solidFill>
                <a:latin typeface="Roboto Medium"/>
              </a:rPr>
              <a:t>Mistwalker</a:t>
            </a:r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, 2021)</a:t>
            </a:r>
            <a:endParaRPr lang="cs-CZ" sz="1600" i="1" dirty="0"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22205850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Summary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536661" y="1916832"/>
            <a:ext cx="836327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200" dirty="0" err="1" smtClean="0"/>
              <a:t>What</a:t>
            </a:r>
            <a:r>
              <a:rPr lang="cs-CZ" sz="3200" dirty="0" smtClean="0"/>
              <a:t> are </a:t>
            </a:r>
            <a:r>
              <a:rPr lang="cs-CZ" sz="3200" dirty="0" err="1" smtClean="0"/>
              <a:t>emotions</a:t>
            </a:r>
            <a:r>
              <a:rPr lang="cs-CZ" sz="3200" dirty="0" smtClean="0"/>
              <a:t> and </a:t>
            </a:r>
            <a:r>
              <a:rPr lang="cs-CZ" sz="3200" dirty="0" err="1" smtClean="0"/>
              <a:t>their</a:t>
            </a:r>
            <a:r>
              <a:rPr lang="cs-CZ" sz="3200" dirty="0" smtClean="0"/>
              <a:t> </a:t>
            </a:r>
            <a:r>
              <a:rPr lang="cs-CZ" sz="3200" dirty="0" err="1" smtClean="0"/>
              <a:t>functions</a:t>
            </a:r>
            <a:endParaRPr lang="cs-CZ" sz="32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200" dirty="0"/>
              <a:t>M</a:t>
            </a:r>
            <a:r>
              <a:rPr lang="en-US" sz="3200" dirty="0" err="1" smtClean="0"/>
              <a:t>isattribution</a:t>
            </a:r>
            <a:r>
              <a:rPr lang="en-US" sz="3200" dirty="0" smtClean="0"/>
              <a:t> </a:t>
            </a:r>
            <a:r>
              <a:rPr lang="en-US" sz="3200" dirty="0"/>
              <a:t>of the physiological arousal </a:t>
            </a:r>
            <a:endParaRPr lang="cs-CZ" sz="3200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200" dirty="0" err="1" smtClean="0"/>
              <a:t>Emotional</a:t>
            </a:r>
            <a:r>
              <a:rPr lang="cs-CZ" sz="3200" dirty="0" smtClean="0"/>
              <a:t> </a:t>
            </a:r>
            <a:r>
              <a:rPr lang="cs-CZ" sz="3200" dirty="0" err="1" smtClean="0"/>
              <a:t>arousal</a:t>
            </a:r>
            <a:r>
              <a:rPr lang="cs-CZ" sz="3200" dirty="0" smtClean="0"/>
              <a:t> </a:t>
            </a:r>
            <a:r>
              <a:rPr lang="cs-CZ" sz="3200" dirty="0" err="1" smtClean="0"/>
              <a:t>extended</a:t>
            </a:r>
            <a:r>
              <a:rPr lang="cs-CZ" sz="3200" dirty="0" smtClean="0"/>
              <a:t> to </a:t>
            </a:r>
            <a:r>
              <a:rPr lang="cs-CZ" sz="3200" dirty="0" err="1" smtClean="0"/>
              <a:t>the</a:t>
            </a:r>
            <a:r>
              <a:rPr lang="cs-CZ" sz="3200" dirty="0" smtClean="0"/>
              <a:t> </a:t>
            </a:r>
            <a:r>
              <a:rPr lang="cs-CZ" sz="3200" dirty="0" err="1" smtClean="0"/>
              <a:t>whole</a:t>
            </a:r>
            <a:r>
              <a:rPr lang="cs-CZ" sz="3200" dirty="0" smtClean="0"/>
              <a:t> </a:t>
            </a:r>
            <a:r>
              <a:rPr lang="cs-CZ" sz="3200" dirty="0" err="1" smtClean="0"/>
              <a:t>situation</a:t>
            </a:r>
            <a:endParaRPr lang="cs-CZ" sz="3200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200" dirty="0" err="1" smtClean="0"/>
              <a:t>What</a:t>
            </a:r>
            <a:r>
              <a:rPr lang="cs-CZ" sz="3200" dirty="0" smtClean="0"/>
              <a:t> </a:t>
            </a:r>
            <a:r>
              <a:rPr lang="cs-CZ" sz="3200" dirty="0" err="1" smtClean="0"/>
              <a:t>is</a:t>
            </a:r>
            <a:r>
              <a:rPr lang="cs-CZ" sz="3200" dirty="0" smtClean="0"/>
              <a:t> </a:t>
            </a:r>
            <a:r>
              <a:rPr lang="cs-CZ" sz="3200" dirty="0" err="1" smtClean="0"/>
              <a:t>unique</a:t>
            </a:r>
            <a:r>
              <a:rPr lang="cs-CZ" sz="3200" dirty="0" smtClean="0"/>
              <a:t> </a:t>
            </a:r>
            <a:r>
              <a:rPr lang="cs-CZ" sz="3200" dirty="0" err="1" smtClean="0"/>
              <a:t>about</a:t>
            </a:r>
            <a:r>
              <a:rPr lang="cs-CZ" sz="3200" dirty="0" smtClean="0"/>
              <a:t> </a:t>
            </a:r>
            <a:r>
              <a:rPr lang="cs-CZ" sz="3200" dirty="0" err="1" smtClean="0"/>
              <a:t>games</a:t>
            </a:r>
            <a:r>
              <a:rPr lang="cs-CZ" sz="3200" dirty="0" smtClean="0"/>
              <a:t> and </a:t>
            </a:r>
            <a:r>
              <a:rPr lang="cs-CZ" sz="3200" dirty="0" err="1" smtClean="0"/>
              <a:t>some</a:t>
            </a:r>
            <a:r>
              <a:rPr lang="cs-CZ" sz="3200" dirty="0" smtClean="0"/>
              <a:t> </a:t>
            </a:r>
            <a:r>
              <a:rPr lang="cs-CZ" sz="3200" dirty="0" err="1" smtClean="0"/>
              <a:t>implications</a:t>
            </a:r>
            <a:r>
              <a:rPr lang="cs-CZ" sz="3200" dirty="0" smtClean="0"/>
              <a:t> </a:t>
            </a:r>
            <a:r>
              <a:rPr lang="cs-CZ" sz="3200" dirty="0" err="1" smtClean="0"/>
              <a:t>for</a:t>
            </a:r>
            <a:r>
              <a:rPr lang="cs-CZ" sz="3200" dirty="0" smtClean="0"/>
              <a:t> </a:t>
            </a:r>
            <a:r>
              <a:rPr lang="cs-CZ" sz="3200" dirty="0" err="1" smtClean="0"/>
              <a:t>games</a:t>
            </a:r>
            <a:r>
              <a:rPr lang="cs-CZ" sz="3200" dirty="0" smtClean="0"/>
              <a:t> </a:t>
            </a:r>
            <a:r>
              <a:rPr lang="cs-CZ" sz="3200" dirty="0" err="1" smtClean="0"/>
              <a:t>from</a:t>
            </a:r>
            <a:r>
              <a:rPr lang="cs-CZ" sz="3200" dirty="0" smtClean="0"/>
              <a:t> </a:t>
            </a:r>
            <a:r>
              <a:rPr lang="cs-CZ" sz="3200" dirty="0" err="1" smtClean="0"/>
              <a:t>the</a:t>
            </a:r>
            <a:r>
              <a:rPr lang="cs-CZ" sz="3200" dirty="0" smtClean="0"/>
              <a:t> </a:t>
            </a:r>
            <a:r>
              <a:rPr lang="cs-CZ" sz="3200" dirty="0" err="1" smtClean="0"/>
              <a:t>above</a:t>
            </a:r>
            <a:r>
              <a:rPr lang="cs-CZ" sz="3200" dirty="0" smtClean="0"/>
              <a:t> </a:t>
            </a:r>
            <a:r>
              <a:rPr lang="cs-CZ" sz="3200" dirty="0" err="1" smtClean="0"/>
              <a:t>mentioned</a:t>
            </a:r>
            <a:endParaRPr lang="cs-CZ" sz="3200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200" dirty="0" smtClean="0"/>
              <a:t>Game </a:t>
            </a:r>
            <a:r>
              <a:rPr lang="cs-CZ" sz="3200" dirty="0" err="1" smtClean="0"/>
              <a:t>feel</a:t>
            </a:r>
            <a:r>
              <a:rPr lang="cs-CZ" sz="3200" dirty="0" smtClean="0"/>
              <a:t> and </a:t>
            </a:r>
            <a:r>
              <a:rPr lang="cs-CZ" sz="3200" dirty="0" err="1" smtClean="0"/>
              <a:t>novelty</a:t>
            </a:r>
            <a:r>
              <a:rPr lang="cs-CZ" sz="3200" dirty="0" smtClean="0"/>
              <a:t> in </a:t>
            </a:r>
            <a:r>
              <a:rPr lang="cs-CZ" sz="3200" dirty="0" err="1" smtClean="0"/>
              <a:t>games</a:t>
            </a:r>
            <a:endParaRPr lang="cs-CZ" sz="3200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200" dirty="0" smtClean="0"/>
              <a:t>PANAS</a:t>
            </a:r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dirty="0" smtClean="0"/>
          </a:p>
        </p:txBody>
      </p:sp>
    </p:spTree>
    <p:extLst>
      <p:ext uri="{BB962C8B-B14F-4D97-AF65-F5344CB8AC3E}">
        <p14:creationId xmlns:p14="http://schemas.microsoft.com/office/powerpoint/2010/main" val="24608227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1"/>
          <p:cNvSpPr txBox="1">
            <a:spLocks/>
          </p:cNvSpPr>
          <p:nvPr/>
        </p:nvSpPr>
        <p:spPr>
          <a:xfrm>
            <a:off x="1014525" y="2348880"/>
            <a:ext cx="8136904" cy="2929955"/>
          </a:xfrm>
          <a:prstGeom prst="rect">
            <a:avLst/>
          </a:prstGeom>
        </p:spPr>
        <p:txBody>
          <a:bodyPr vert="horz" lIns="91440" rIns="45720" rtlCol="0" anchor="ctr">
            <a:normAutofit fontScale="85000" lnSpcReduction="20000"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500" b="1" kern="1200">
                <a:solidFill>
                  <a:schemeClr val="accent1">
                    <a:satMod val="15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lang="cs-CZ" dirty="0" smtClean="0">
                <a:solidFill>
                  <a:schemeClr val="accent1"/>
                </a:solidFill>
              </a:rPr>
              <a:t>In case </a:t>
            </a:r>
            <a:r>
              <a:rPr lang="cs-CZ" dirty="0" err="1" smtClean="0">
                <a:solidFill>
                  <a:schemeClr val="accent1"/>
                </a:solidFill>
              </a:rPr>
              <a:t>of</a:t>
            </a:r>
            <a:r>
              <a:rPr lang="cs-CZ" dirty="0" smtClean="0">
                <a:solidFill>
                  <a:schemeClr val="accent1"/>
                </a:solidFill>
              </a:rPr>
              <a:t> </a:t>
            </a:r>
            <a:r>
              <a:rPr lang="cs-CZ" dirty="0" err="1" smtClean="0">
                <a:solidFill>
                  <a:schemeClr val="accent1"/>
                </a:solidFill>
              </a:rPr>
              <a:t>questions</a:t>
            </a:r>
            <a:r>
              <a:rPr lang="cs-CZ" dirty="0" smtClean="0">
                <a:solidFill>
                  <a:schemeClr val="accent1"/>
                </a:solidFill>
              </a:rPr>
              <a:t>:</a:t>
            </a:r>
          </a:p>
          <a:p>
            <a:endParaRPr lang="cs-CZ" dirty="0" smtClean="0"/>
          </a:p>
          <a:p>
            <a:r>
              <a:rPr lang="cs-CZ" dirty="0" smtClean="0">
                <a:solidFill>
                  <a:schemeClr val="bg1"/>
                </a:solidFill>
              </a:rPr>
              <a:t>kolek@ksvi.mff.cuni.cz</a:t>
            </a:r>
            <a:endParaRPr lang="cs-CZ" dirty="0">
              <a:solidFill>
                <a:schemeClr val="bg1"/>
              </a:solidFill>
            </a:endParaRPr>
          </a:p>
          <a:p>
            <a:endParaRPr lang="cs-CZ" dirty="0" smtClean="0"/>
          </a:p>
          <a:p>
            <a:endParaRPr lang="cs-CZ" dirty="0" smtClean="0">
              <a:solidFill>
                <a:schemeClr val="bg1"/>
              </a:solidFill>
            </a:endParaRPr>
          </a:p>
          <a:p>
            <a:r>
              <a:rPr lang="cs-CZ" dirty="0" err="1" smtClean="0">
                <a:solidFill>
                  <a:schemeClr val="bg1"/>
                </a:solidFill>
              </a:rPr>
              <a:t>Stay</a:t>
            </a:r>
            <a:r>
              <a:rPr lang="cs-CZ" dirty="0" smtClean="0">
                <a:solidFill>
                  <a:schemeClr val="bg1"/>
                </a:solidFill>
              </a:rPr>
              <a:t> in </a:t>
            </a:r>
            <a:r>
              <a:rPr lang="cs-CZ" dirty="0" err="1" smtClean="0">
                <a:solidFill>
                  <a:schemeClr val="bg1"/>
                </a:solidFill>
              </a:rPr>
              <a:t>touch</a:t>
            </a:r>
            <a:r>
              <a:rPr lang="cs-CZ" dirty="0" smtClean="0">
                <a:solidFill>
                  <a:schemeClr val="bg1"/>
                </a:solidFill>
              </a:rPr>
              <a:t> on </a:t>
            </a:r>
            <a:r>
              <a:rPr lang="cs-CZ" dirty="0" err="1" smtClean="0">
                <a:solidFill>
                  <a:schemeClr val="bg1"/>
                </a:solidFill>
              </a:rPr>
              <a:t>Discord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539552" y="44624"/>
            <a:ext cx="4543425" cy="13922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2160" tIns="46080" rIns="92160" bIns="46080" anchor="ctr"/>
          <a:lstStyle/>
          <a:p>
            <a:pPr>
              <a:lnSpc>
                <a:spcPct val="100000"/>
              </a:lnSpc>
              <a:buClr>
                <a:srgbClr val="CBCBCB"/>
              </a:buCl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Faculty of </a:t>
            </a:r>
            <a:r>
              <a:rPr lang="cs-CZ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M</a:t>
            </a:r>
            <a:r>
              <a:rPr lang="en-GB" dirty="0" err="1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athematics</a:t>
            </a:r>
            <a:r>
              <a:rPr lang="en-GB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and </a:t>
            </a:r>
            <a:r>
              <a:rPr lang="cs-CZ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P</a:t>
            </a:r>
            <a:r>
              <a:rPr lang="en-GB" dirty="0" err="1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hysics</a:t>
            </a:r>
            <a:endParaRPr lang="en-GB" dirty="0">
              <a:solidFill>
                <a:srgbClr val="C0C0C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>
              <a:lnSpc>
                <a:spcPct val="100000"/>
              </a:lnSpc>
              <a:buClr>
                <a:srgbClr val="CBCBCB"/>
              </a:buCl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Charles </a:t>
            </a:r>
            <a:r>
              <a:rPr lang="en-GB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University</a:t>
            </a:r>
          </a:p>
        </p:txBody>
      </p:sp>
    </p:spTree>
    <p:extLst>
      <p:ext uri="{BB962C8B-B14F-4D97-AF65-F5344CB8AC3E}">
        <p14:creationId xmlns:p14="http://schemas.microsoft.com/office/powerpoint/2010/main" val="3104846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Shared</a:t>
            </a:r>
            <a:r>
              <a:rPr lang="cs-CZ" dirty="0" smtClean="0"/>
              <a:t> </a:t>
            </a:r>
            <a:r>
              <a:rPr lang="cs-CZ" dirty="0" err="1" smtClean="0"/>
              <a:t>Document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827584" y="2238588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b="1" dirty="0" err="1" smtClean="0"/>
              <a:t>Let‘s</a:t>
            </a:r>
            <a:r>
              <a:rPr lang="cs-CZ" sz="3600" b="1" dirty="0" smtClean="0"/>
              <a:t> go to </a:t>
            </a:r>
            <a:r>
              <a:rPr lang="cs-CZ" sz="3600" b="1" dirty="0" err="1" smtClean="0"/>
              <a:t>the</a:t>
            </a:r>
            <a:r>
              <a:rPr lang="cs-CZ" sz="3600" b="1" dirty="0" smtClean="0"/>
              <a:t> g-doc</a:t>
            </a:r>
            <a:br>
              <a:rPr lang="cs-CZ" sz="3600" b="1" dirty="0" smtClean="0"/>
            </a:br>
            <a:r>
              <a:rPr lang="cs-CZ" sz="3600" b="1" dirty="0" smtClean="0"/>
              <a:t/>
            </a:r>
            <a:br>
              <a:rPr lang="cs-CZ" sz="3600" b="1" dirty="0" smtClean="0"/>
            </a:br>
            <a:r>
              <a:rPr lang="en-GB" sz="2800" u="sng" dirty="0">
                <a:hlinkClick r:id="rId3"/>
              </a:rPr>
              <a:t>https://</a:t>
            </a:r>
            <a:r>
              <a:rPr lang="en-GB" sz="2800" u="sng" dirty="0" smtClean="0">
                <a:hlinkClick r:id="rId3"/>
              </a:rPr>
              <a:t>docs.google.com/spreadsheets/d/1S224KOCIWKzA_WloW1wx3kx8IBXlc33VQ1ihAeZIDoY/edit?usp=sharing</a:t>
            </a: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b="1" dirty="0" smtClean="0"/>
              <a:t>(Link in </a:t>
            </a:r>
            <a:r>
              <a:rPr lang="cs-CZ" sz="3600" b="1" dirty="0" err="1" smtClean="0"/>
              <a:t>the</a:t>
            </a:r>
            <a:r>
              <a:rPr lang="cs-CZ" sz="3600" b="1" dirty="0" smtClean="0"/>
              <a:t> </a:t>
            </a:r>
            <a:r>
              <a:rPr lang="cs-CZ" sz="3600" b="1" dirty="0" err="1" smtClean="0"/>
              <a:t>Discord</a:t>
            </a:r>
            <a:r>
              <a:rPr lang="cs-CZ" sz="3600" b="1" dirty="0" smtClean="0"/>
              <a:t>)</a:t>
            </a: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425033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Emotions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2" name="AutoShape 2" descr="data:image/jpeg;base64,/9j/4AAQSkZJRgABAQAAAQABAAD/2wCEAAoGBxQUExYUFBQXFxYYGhkYGhcZGRkcGBwZGhwfHBgZGR8fHyoiHBwnHRkcIzQjJysuMTExGCE2OzYwOiowMS4BCwsLDw4PHBERHDAnHycwMDAwMDAwMDAwMDAwMDAwMDAwMDAwMDAwMDAwMDAwMDAwMDAwMDAwMDAwMDAwMDAuMP/AABEIARUAtgMBIgACEQEDEQH/xAAcAAABBQEBAQAAAAAAAAAAAAAEAAECAwUGBwj/xABUEAABAwEFAgkFCQwIBgMBAAABAgMRAAQFEiExQVEGBxMiYXGR0fBzgaGxshQXMjSTo8Hh4hUjJDM1QlJUYmSz8QhTY3J0ksLSFkOCg4SiNkR1Jf/EABkBAQEBAQEBAAAAAAAAAAAAAAABAgMEBf/EACERAQEAAgICAwEBAQAAAAAAAAABAhEDIRIxBEFRImET/9oADAMBAAIRAxEAPwD0e4rns5s7EsMmWmz+LRrgHR19lHpuSz5/g7PySO6oXD8Ws/kmvYBHqijwc+sePXRICVcdm/V2SN3Jo9GVJNzWb9XZ+SR3a1o1FaJooA3LZ8/wdnT+qR09FVsXRZlAH3OyBnlySO7Si+W5wQdY12RU1ugbRn07fHqq6Z2FTclm/V2c/wCyR3UyrmsycywzG/kkZeijgdw8+yq7QQEnEf5dXjWi30CRdFnIEMM6f1aM/RkKtFx2b9XZ+SR3VK7hzMjOfUR0eN9GBVKmN3ABuWzSPwdnaPxaO7op03LZv1dmR/ZI7qNc2dY7vpqD6wkSTGzu8dNFCouWzR8XZ3/i0d1RNyWcH4uzB/s0ZHsrRFIiooH7i2b9XZ+TR3UxuWzfq7PySO6jUnYaRzMbs+6gzGOD9mA+LszJ1bQfoq37jWbbZ2R/20R6qOR9J9dSokgE3JZ4+Ls/JI7qiLksxz9zs/Jo7qNIjTL1VQ28c8XNAOp29U0S0K9dFmSPi7JO7kkT7NT+41ngH3Ozv/Fo07PEUalO3x1npquz2hJMAz4+mhvtw/G5dTCbI2UstJPLJEhCRlgcyyFKiOOEfgbY3Pp9hyKejTprjH4Mwf7Jr2E/TRoOY6dPPn9HpoW4firHkW/YFWPFYAwiSDHmqxm9diiagVeb1/VTBM5k/RUwIqKCt4XzcIIHRrNXJZlKQvM7eyrFCZ6vT4ipHUeertPHvZYd0ig0tKKjjMoMgfR1UYrd29VSikuizapplKcgOnp7akUdPj10xy8bNo8bqko7taKHta1JTln6x09VSQjGkYhmRpsH11aUZHeaScuo+um+k12i2ARpn2VPD0nx11GPRmOo6irAaLFbgMbMs91NZlEjnCFbR6vRUzsFRd0ka7O7qof6kjSli3duyh2SspGJPmmO2r5O700SU4Tt21StAVkRlqes6ClaXFBOQz021JhXNBg565bah1bo4QBkQI3x6DVbdmCSYnMbd22PRV5I8CqXXwiJ00oWT7cdxwn8Db38uj+G5FKn440j3G3H9en2HKeiupuD4sx5Jv2BWJxjKvEMN/c2eW5UY4DJPJ4FT+N5vwsHTW3cHxZjyTfsCjqK+fmOHl9Le9zptCi9jLXJ8lZZ5QEpKZLeHUETMVqcKuF182NmzJeeLT6+XUsFuzqJSlSQ3ogpGROlYtx/l5P+Od/irrov6Q/4+yeTe9pFB6jwfvELYsxccSXXGW1kEpClFSQVKCRG2dBFHvPJQMSlBI3qIA7TXzPwlsC7K+w5ypccUxZ7SlcQpJKZQkZn4OAAHcBlXQ8Yi12y+/czqzyYeYYQNQhLnJ4lJByxErJnq2AUHvDLqVDElQUDtBBHaKktcAk7BNeGcUz7lmvdVlQs8kpdoaWnRKuSxYV4dArma7iRXuNo+Ar+6fVQeCvcPL1t76hZnFoBC1oaawJwtpBVmpQlSsOsnM6AaV1HE/w9tNpfNltCuVltTiHCEhYwlMpVhACgQqQYkRtnLj+JdrHb0JmMTDyZ60AV2/Bni3cutTts90pdLVneCUckU54ZBJxn9HdQekPWttBCVuISToFKAJ6gTnVi3AkZkAdJivmOxWAWlu2Wl91RcaQhzEqCXFuOBGFROfVHRsEVrLvBx241NOKK0s2xpLeLPCgtLOAfsgzA2TGkUH0C5bW0wVOIAJgEqAk7hnmaku0oSoJK0hStEkgKPUNTXzJbrpKbFZrQV4kuLebS2Rk2G1CYM/nFRJyGzWpcJbAttFlfW8pxb7CXQozibCCUISFSScISmDlQfTbrqUgqUQkDaSAB5zSYeSsYkKSob0kEdorwbjNtztqt7FncWeTCbMkD80KeSgrcjQq5+u5Ip+A+Ow32LK04rky84wsaBxACsJUBliBAM9ewkUHu6bQg6KSfONlVLtaVNrW2pKoCoKSFCQOyvm64rpNotFpbS5yX3q0OKIE4kt84tmCMlGJ9VdjxAyXLa2nIKZbMbMUrAPpoNfiY4X2y2vPItT3KpS0laRybSYUVQTzEgnLfXpj1rbbgLWlE6BSgJ6pNed8WHAa1XYu0OvlpQLQSkNrUoyk4s5QmBXl912Q3gu1OvuqLqLM9aQTCi4tvCeTz0TCjkNABGQoPpsGoKEkdGfd9NeWf0f7e6UWlhalFtvkltpVPNK8YUEzonmJMDKZO2vUGllU7M46aJXG8cke42/Lo/huUqlxxj8Db8un2HKVFdRcHxZjyTfsCjhQFxfFrP5Jr2BR5oPni4/y8n/HO/wAVddF/SI/H2Tyb3tIrJua5rQL7Dhsz4R7scVjLTgRhLqyFYsMRBGc1v8fV2POu2YtMOugNugltta4JUiJwgxoaDjOND8ZZv8BZPZXRXDayqdv11pCy2py0MIS4JlClpaSFiCDIJnIjSp8Y1y2lblmwWZ9cWGzIOFpxUKCVSkwnJQnMGtTjGuG1We9fdzbC3my6y8koSpQxNhEtrwglOaNYiFCM5FBZxf3NZmb2bw3hy76FPpU37meSVLCFhyXFEpkGTOcx017LaDzFf3T6q8b4quD9qdvI251hbTYU84StKkYlu4uYgKAJAxkzpzdZr2ZxuQRvBHbQfM/AO7l2h1TKF8mpVncheeWHCs6Gcwkjz1t8Ud7LTbVOLWtaUWZ5zCVqM4QlW0699Zlgs9suu1Ee51FxKXGs0LUhYWkpxIKfhDQiOo1ucXnBK1tWpaHGHEcpY3kpUpJCQXEgISpUQFfszI20GRbLxtd6JtD1of5tnbDvJAENgqUEJShIyGp55k5RnOVVl/I7/wDjWf4K6ncF225DVsZRY3TyjIS7ibcBQG1hXNy5yycgka67DRNlua1fct5v3NaMXuphYTyLuIp5JaSQMMkAgZ9I31BRe35HsHl7Z7QqHDn4rdv+D/1qrQvW5bSbqsSBZnytL1pKkBlwqSFKGEqSEyAdk1DhncdpVZruSmzPKKbJhUEtOEpVjVzVQnmnoNUVcO2Su80ISrCVpsaArPmlTTYCss8iZ81bXBq4LMzerSVXly1obfIU2bO8CtwBQUC4pRTOpmTUeMbg3am7UxbG2FuowWdRwoUoocaSkYVpSMQBwDPpIqXAK5LXa72Fucs62Ww6t9ZWlSUyoKwoRiAKzKhnGgOmQoMziyspdvJ5oGC4xakA7sUCfTXpHFrxfOXa48tb6XeUQlACUFMYSTOajOtcXxTXRaG71K3LO8hGB4Y1tLSnMiMyAM69voK3VgAk6AEnqGtfP3CC5WEOrtN1WoLS0C+UIxodYRIBUgwApsYo1kA/nCSPoB9rElSdMQI7RFfO7V1W67V2llVlcXyzDlmxpQtSClcDlG1IBBMJ0OeecaUHqfFLwzctzK0PQXmCkKWBGNK5wqIGQVKVAxlkDlMV2uhPjLfXm/Efwbfs6H3n0Kb5bk0oQsQvCjEStQ1TJXABg809FejKdSFAE5kadVErjuOQxY2/Lp9hylQnG3apsqARo+mN/wABzWlUZ847O4fi1n8k2f8A0HfWdw84RqsFkVaEthwpUhOEqKQcagnUA760LgP4Mx0MtewPqrl+PD8lOeUZ/iJqtOURx5uyJsTcbg8oHzfe69J4IcJWrewH2pAkpUlXwkLESkxkciCDtBFeGXetP3FtQJGI2tnCDEnmCY80+mjrot79muVbzLi2Su3ABaTBUkMwoA7RiTHWnoor6ApV8627hVeos9ndVanQ0svJQpK4WpTahjLhGZjEABpCdNp6Dhrxh2tFjsKW3S249Z0uvOpAxqPwQE5c2SlSjEHSIEyHtVedq4zli9fuf7nRh5YNcpyhxQRM4cP01x108KrysFvaYtFoU8lamgtClFYwvYYKVKGJKkhfVI2jOj18JbX93/c/ul3kfdIRyWLmYYBwxuoPZaYV4DZuE96u2t9mz2lwqBtEJWoYUoQVkkSIxBKYHSR1jpuI7hLabQ8+0++t5AbS4nlDiKTigwTnBB06KD06020IWlBBJVp2gfT6KZV5NAFRVkCUzCtQMW7cJpWqw41oXMYYyj9oK82keehVXQMJSpYzcSqYjKMOHXUgx561NX2DHrYlLZcEqAnTbBg69NQZvJCgkkxiJCRnnBA2aZka76Y2cJaDZWJgCTtMiTE7SfTQtmuwDkwHEnkyo6A5FYO/IjBhnr3UkgNN5NxOLKcOitYnduzp1W9AxSr4JAOR1JgbM8wRluoSy3emYK0qwrxKSBvQUAHPI7ad26yeU5458fm6AKKjt/a1GkVdQEuXigTBkpTijPTLbEfnDtFOq3tjFKvgwDkdpgbM88sqHNhJLg5QEKABECQrCkSc9yZj9qmVdUlznDnqSr4OYhWLMznuqagJNvbzGLROI5HTI7v2hlrmKvadCgFAyDpWf9zDChjEKQExh2hKUzrpzdP2uijbG1hQlMgwIkCB2VLJroXVA6jxsqyqVGPNmOw1Eri+OL4m2d76f4blKpccQixN+XR/DcpUV01wfF2Olps9iE/VXMceH5Kc8oz/ABBXS3G4E2azz/VNAf5BXM8dx/8A5TnlGf4iaJHjdkuRKrA9bMRxsvtshEJKSlYBkyNZPVlpXS3tfzlquFHK4cTNrSzKUpSCkNKUk4UgAEBUZAaVzVmvxKLvfshScTr7b2ORhSlAEg7ZJHVWyqwrbuDGtJSHralaJylAaKcXUSkxviaiimuDVqtl02EWZou8m5a8UKQmMTgw/CUJ0OlaHDC0sWKx2Fi0WJp22CzhJLuaWkJJ1wq5xKsWQIGRz2HtOJH8lNeUe/iKrh/6QjZ91sZZKYIB2SFqnsxDtFUcraUWgXgybT+OW7ZnCMskqUgtiBkIRhEbAAK6Bf8A8m/8seyKx79vdD94MPpStCCbJAWACQjAkqEEgplJgznFbC//AJN/5Y9kVAJwJ/Kz/VbvZcrV/o8fGXvIJ9tNZXAj8rP9Vu9lytX+jx8Ze8gn201R65bUr5ZrDiwiZiY0Ouzd6N1ANMOYWgpK8lpJnEdrZk9itemtC32haXW0AwFxu/NUCrtSYqlFuWVNJnIlWLefxkDq5orpN6RZejai40QkkZZgSB98bVnuySeyldbag46SkgKMpJGwKWCO3nf9dVNXqsho4U89UHXQlAyzyPP27umr7xtCkrbAUUg65TPPQmDluUR1kVO/ShC0oB2G1BWL4QxZguqOQGoCTOWsxV1gQ5yiSoLjkwDMxOFGvTM+moO3ssJWQlPNWUjWCAFf7auYvFSltpITzpnX9vTP9jTpO6rd6FF4suHlcIVmsEYZBIDUbP2o89QaSsONDn5JJIk6Q4BPnw69FFP2lYtCUhXNITKcozS6SdJnmJqpm9VlKFEJGJQSc9hw9Mj4WvVvp3oVWNC/vOIOZFU/CEEqRGKdkYtenfWldiMLYBBGa8j/AHjQrV4KxITkcSnASdYStSREdAq+6bYXUYlAAyNJ2pSr/V6Kl3oGYek+iqLWFZYYyzPVTqtICsO07YyqxLgrDN1enG8cZ/A2/Lp9hylVHG6smxoyiLQkb5HJuZ0qHk6u40g2azzoGmu3AKJtthaeRgdbQ4gwcC0pUmRmDBBGRoO6lKFls+Af8pr2BWghJIGI+YeM6pL3pmo4NWJBxJslmBG1LDYI84TRltu9l9AQ8026gEEJWlK0gjIGFAiYJ7aKCBUqjQSwWFtlAbabQ2gSQhCQlIJMkwkAZnOoXldDD6Ql9lp0JMgOISsA7xiBijqVBl2jg7ZFkKXZWFqACQVNNkhKfggEpyA2DZTuXLZQ5y5s7PKzi5Xkkcpi/SxRM9M1p0qDLYuGypUXEWZhKzilaWUBRxfCkhMmZM75qdguezMEqZs7LRIgltpCCRrBKQJHRWjTEUFAwLUDAKkzB2icjFL3G3IOESmYO6Zn1ntqbbKU5Aa1LD5qu/xFKbE2AAEDmmRlofAHYKd1hCikqAJHwSdm36AfMKtg7+2hA4srw4YTnnn6+v10m6W6We4myCMAgmTlqc8/Se2pJsyAQQkSmY6JnvPaatw78/VUqm6qk2dJUFlIxAQDtjPvPaaiixNgABAgGRlocu4dg3URSpugVdhSVJVmMJJAGkqMknzmatYYSgQkADcOoD1AdlW0qboUU9KlQcRxyD8Db8un2HKVPxyfE2/Lp9hymoM66ON27kNMtku4ktoSYaMSEgH0itprjJsahILn+Q188XS3KxXYN5JA8eO6vNzcuWHp6/j8GPJvyeqr4zLECBLkn+zPfSVxm2EGJd2/8s7NdteOl3nlXmHfVSHMSjGwEfSe0ms4c2Vsldc/jccm5t7R75diyzczE/izt89QXxoWEal35P668led1PTHZGXpoRJBMnt2a6+ivRuvPeLF7MOM6wna78me+mPGhYZiXZ8me+vHCvCMgZPXt0Gn07aqKz8FPnPr81WWs3jxj2Ycatg3u/JmPXS99Wwb3fkz314wSCOj17z0VWEnLKc5yzy81aTwj2o8a9gG135M99I8a9gG175M99eLIbIAJ9Md3XSKMpkydP50Txj2j317Bve+TPfSVxr3eNr3yZ768UcyB6dog/RVK5z2Z7YHrolxj248bt3b3vkj30vfdu7e98ke+vDo8eqnnq6fG6rpNPb/AH37u3vfJHvpxxu3dve+SPfXhxT0eOnupTB+mmjT3P327v3vfJHvqn35Lt/Se+SVXjKSI6f5fVWUvbWcrpZi96HHNdn6T3ySqXvzXZ+k98kqvAacGs+R4x6vxi8ZVitdnQ2yXcQdSsy2RkELHrUKVeQuU9a2y2eDrEma37SrKPN49FZ3B4AInoou2OR48dPZXh5O831OD+ePYRxcYjun0ZnzVOwIOAnQkjs19eVUPjIJ2n+Z8dNEoVAKRsAH0H0ma3xz+oxnl1UnsweuQPHXPZVbSNe3Z6uzspTKgBqN30dvpqxwwMsj6OnPZ41r1aefakZmduzt8emo8nGXmn1+bqq0swJ8eNPE1Bbno2d27rqyOduvaBPpyHjXdTJRr9fjZVqGx2evx6qtLIiO851pnewagenTp3fXUVmB6Nm6d9ELaTnM7Ng69vVVb4Hm8ZdlJC5AlEns6e+njT6/TT4R6xoPG2nwiP56/TVQyR3bp852U8bPN0Dq7zSGem3tNXpYgSowDpvPXv8AGyo1O/Qfk5yHjOrFsxrrvy9XZVhe/RTAodaiTvPjSnZ1DHWBu8dR76AtCYWodNH4Nnjx30LbRzldfj01nP0kUJTUak1nTLFYX62pcp6i5T1ph0FyOcwCr7U+McdPq9W2g7oMJB3ePoqLZlY6/wCdebLH+rXsxzswkGOKGNR/RHp8AVVZ38wToTn1ePooe1Pcw71Ge01UV6Ckmi5NdKIKlHzdXR09NMm0ExMHPqz+oVW7afvaU7TAHXtPZFQeUEiAdldpnKxcdLXbVnko+ee2pNKO0g7ZMefP6qCYTnNH2YDb48TW/ORy8blRrTYOQ65259BzmovWYjpGw5Hroiz2btzo5tkkTNZ/6xnPGy6jDcY9Y/NoR1BiPGzbXTrsAgZd581ZNrshEjSKf9YY4brCXrvOeyrGbLPOWcI801N/CgwkZ7z391UlKlameikztask/wBXm0pGSEj+8fWBs6zNVZkyT5/H1Vc1ZhlPT2QD30Umzidnbnsz9dLySNTjyyAoGe0n6qRPfArUTdsgk6wCOzLOhksiREyJk6R1dOulScsrd4bA7bMAqI0GXXMafRWVaEkTOtbdsBGGJjOR58ifT21jW0bzJp5+VZyw8YGsyudVjwodBq8nKlnbljetBnKemXT1tlrWFX3s9R9AHfSaPd25VVYl83zVMiPWPHWa5X7dpeortC5IGwfRUGVSSd1VlWZpMmAqmuk8uxyl88fsiqnHZM1FSvTVLi8qmMazyal3KlWzz1tNNTnGXRXKMKjOjbHfziIGomYNTLG29JjlMZv7dICUnaD4mi27TG3PqHnrF+7QPwhBzqZvFJPNOo6tdK56t6ask7ybzb5OhGR121n3q4mcMmdu7fVbFonPZM+bPzVVeD6TpkTmZ81axw1XC5W9TqMZ5sTv9O3zb6k0kD80ecSNCd/RVog59JjEANMxnOQkempB9KYg83EAdJgGPVHZW7XXHEXZm0Y4I6wAk6a9NaTVnbMwgiNuzr6NaxLRfaU81OYMg9us9NVvcIVAKSiE4iM9TA6euuVwyrvOTHHpuWpvDlzhOUzGmm3cR20A+hsSTJjerb5qy2rcFKla+vU7I6tBXQXWmzrBnOdZ18ZVjP8AidvRxa5Lrpl2xAgcn8ATI1zOfiawraMq7m8Lsbwkoy9R6K4i9RCiDsrfBnMvTn8viuE7Apq5vbVCKLbHNr0ZPBiDXT0zlPW2RdkVlFEuZiej6z66AsyqNSqsZN40HOtJByNO8jCop3H0bPRUUaVUXrOdUuVOnwTUhe1zKBExPnrVtdwqs6kFzAcaEuICVhUBX6e5Q3dNY7KFDQwPRRHPByUOyau5rRNy7QtzBmZno20Kp4hWtHs2J14ySY2qVkMtfXQduaCVEA4v2t5qTW1u9brXue04yAZJyGR2ba0LS5h5sEETnnnO7LM1z9wEh5EHaJnca9Ot/BZt5GNCiSE5xAGU95rnyZTG9rhjv04pVmmVEwEpB/OE56ZmIy9NYVqdBMJJI1OwVv3+6ltsNJSJB5xyMxAGzOsq7mXHTDcBQMgx0dOWz01MLfdduWYzWOLRubgo682pzIYUlSUqkqVhBOFKBmZ3kjqq203f7nccZfZJcgp5pQgNqiUrVAVjBBBgHrNEWVVssisXKEHqCk578pHbQNoKyokFob0gqAEnQTMCT016MLhrt5dZ7VruZJZU6CqUmIOHCcp2adfTQF1YsY5MxvzGVaT7z7rYQEoQ1pCZzzzknM+aKrsljwEiNYE7c9a5clxu9O/DjnLLWw/bMCfvip6APXNclei8RKtpM1tGylICCc8/XnHbWHeZzFcuHCY3p6PlcmWePYNoSYo94Qj0eqoXU1OJW4QOs/V66nbDkBuHpNd7e3jxmsds9dPTLp62wmyaMScqASaNaOVYyaxPbUSErGhEHrGnjooZs1o2JQIKTnt31ReDYTECM57f5Ui39UJq5E1VVjJzqpBFntATsnSjV3uMsLaRG2JNC2WzYiN1azV0zujdp0H11m6Pxlv21agEyYOUdndWepB8eiuxRwWUYJgEAEdR9dY953apCccZTEdGUdWhpMp9LZay7IIWk9IPmBr2vgramywYIJIkndOteLN5EQQPVpXofBK8kizOEkEhJjOMzMDXqyrlzTclb4vbkL3ON1SpyJOZy0O/q9XXULtsRxhSOjwPGyp21JW4oicPSAN8ROtdFwcZDcExIHXsMUuXji648dyy23eC7pU2A4kKzGRz0137Ke8+DFmcKlpBbVOIiARtIHbn2VsXU22kEjPM5HSJA+mo2x9siBrhlWmYAGnmrj5X3HXxn24u1XSG0gBWXd0xvnsoJKJOQnpM65Rn562r6SkLBTJSdR19HVNUWCypyGUk6DoE7PEVnLPU3Xfj4/K9emba7KOTygbzsznxlXIXiNDIgzltEZZ+Nldlf4CG1bs9O/rrk7XZUBYAJJOoygeM67fHu5tw+bJjZjErMnC35pPWfEeahHVZTRj2xA1Jk9HjOhLaIMV6J7eLK9aCLpUy6VbYfTVycDrvVZ2VKsVmJLTZJLDZJJSJJ5utHI4G3eNLDZR/2G/9tGXB8WY8k37AqN/Xw1ZGHLQ6SG2xJgSTJASkDaSSAOutMhU8DrvBkWKzA+Qb/wBtO5wPsCtbFZj1stn/AE1kcF+MVm1vps/IPsuLb5ZsOpSA42RIUkhR1TmNhAOddU1akKUUpWkqTqkKBI6xqKG2T/wTd36jZfkGv9tP/wAF3d+o2X5Bv/bWRdHGSxaGUvtWe0qSp7kCAhBUlWFKsaoXARCxnM65V1i7UgKCCtIUdElQCj1DU0GcjgnYRpZLMOplvuq/7gWX9XZ+TR3VZfF4Js7Dr6gSlpC3FBMYiEJKiBJAmBvrmGeMyzKFiIae/DVqbbyRzSh0NEuc/ISZynKpqDp/uQx/Ut/5E91DWrg3ZF5LsrChqZaQfoo82pGPBjTj1w4hijq1rJ4WcKGLEyt9zEsNlAUhvCXBjMJJBUMs9tPGG6SeBl3/AKlZvkG/9tXt8GbGlOFNlYSM8g0gDPoiiGbybKG1laUBxKVJCikE4gCBrmc9lXu2lCclKSDEwSBlvz2U1DdjPPBWxfqjHySO6mY4O2VPN9zsz5JHdVd+cKrNZeR5ZyOXUEtlIKgSYjMaDMZ6VsY8gRnO6njPxfK/rOFw2YGeQagbMCY69PEVP7hWb9Xa0/q091aFVpXmRn191PGfieVn2zPuHZVKINmZy28mnu6uyr0XJZxlyDQ6kJ7qNUcsvUaZKgQDoenWlwxv0szyn3We9wYsaxCrKwobi0gj1VV/wfYJn3FZpO3kW59mtkGnpJJ6Llb7rGHA6wTPuKzTv5FufZqKuBl3nM2Gyn/sN/7a3KVVHmfGrwZsjNkQpqyWdCi8kEpaQDGBZjIaSB2Uq1uOT4m35dPsOU1B1FwfFmPJN+wK5jju/JD/APeZ/iorp7g+LMeSb9gVDhHd7L9ncZtAlpYAUJjORhIOxWKI6YoPPLHbLChmzDCoXiLqSpp0Y4SgWZR1xYQclbK5Di6u5Qeut8Bln746MXKQ8+CspUMMfmglOuYNel8H+BF32Vwue6FPKLZaTy7yFhDRGEoQAEgJjm9AkCJpXLxfXdZnkvpdcVyEqbbceSptnETJSIBEn9InPpoPI7k/J1k//UH8JqjOMJtsvXi6yFuKbfb5V90gLbWVOJS1ZwBOGUwVE6NCNhPpdl4vrtQy2yHVhLb/ALoSFOJCuUCEjOU6YUAxFRt3FvdlodecLrmK0LxKQl1ITjCjiKUxJJUVazEmImg2+Fiiq6LSSZJsbhJ3ktGTXjNxWd5KriWt7G0u0L5JvAlPJYbSgOc4Zrxq52emgr3O2tMPMLspXKFN8irCQVBLn3sZiQCZrAsfAu7wmy4XHMNhUXGypYABcWl374SmCCYI0yNB5BeA/B3rV/8AYF5wHvzwAha4n+8AfNRfC2woW7fbygS40+0lCsSskrdUFAiYUISnWYwiK9Ne4vLsL/KlTuBbinizyv4MXEqwqWRGuJWGMUZkRFPfHFzdtodffWt3E8UlaG3RhxYoxBIBMqVlnIzMRQebcIrKp+3WlBS2sIsLEKeXhSynkrOeUSYOYUsiP7RRqy9rAl20Wdt1XKBN0lWJKzClNNvKQQoQVJlIOeRjOvRr64A3e+sOLedZWW0NOBDqWy42gJAS8FAzkhMxHwRuFGHgNYFuoWhSgpuzGzJQhxJAZKVIJggkmFnnE6xQeUO2NC7tuYrSCVWl1oztbLxJR1ST219A2dlLaEoQAlKQEpA0CUiAB5hXHWzgBYPczNjUp1KGFKdbXygStJWpRzXEZmYynmiulstqaSlLYeCsASgErClqISNT+coggk9NBoHOmI7qqYfQ4JQoKEA5EHI6dVSWicpPXNVKTq8IOp6tanM7KYburz9NRdJg4Ynp0/nQJYOUGD21NKp691V8nzgZOWUbKmofzFBZSqtDk5basqK4njk+Jt+XT7DlNT8cnxNvy6fYcpqDqLg+LMeSb9gUTaGQtOE6ZbSNDI06RQ1wfFmPJN+wKJtT4QkqIJiMhrmYoBk3W2NhPwiZJzKhCu0AdlJF1NpRgAIBjQkHLQek0lXs2JknLFPNOWH4WzflS+6zW86T8E6AT6qvjfwMu6WyQcJBEEGTMiIIOoOXn21NqwIC8QBkEqEk6qEKI6x6qpVerciCo5gRhOZUJ16qsXeaAopVIIUE6ZGRIgjxlTxv4m0kXagJKRI+DnJnmGU59FRVdTWEoghKokSc4kCd+RjqCf0RGY/f60POIKAUJyESFE/e4zJg/jNI0AqR4SgSC0sEBJIORClYOaZ0jlB2HIVdVPKNB67UKjNQjDoTMJVjGew4tupqaLubSFJEgKIVEnIpiCN2g7Kx0cKZMhvmhGIgkSVHk4A6Pvm4k7N1XXjfqkpYUhKYcTjIUCYHM2g5fDOeelNVfKDmrnZTok7R8I6ERGukGp2a620ZJTlGGDmImdNvjeZy1cJASIbV8KIkaSAD6dKkjhOk6NL0QdRqoo5u7/mDsOlNU8o07RYWzmRGgyMZAKEdULV20wuprcfzfzlZFAhMZ7BQdivgOucmW1IOEK52oICCQRro4Ow1rkDdUs0bD2KyobCggQSST1nPsz9NEDLxtqtLQBKs501qp+0hpMqkk6bz0UFr6CoDOM/PVg06Kz7LewWoApIG+ZHROWVFrfAJ1ganKAe3dTsLFiTlkd5qQVA5x01pmngRkDHeJ+mqkuoJCpjLTx5+w7qC5KQcxEnxFOFxrTBYOhmopak4jEjLKdKDkOOP4m35dPsOUqhxwI/A28z+PTl/0OZ0qiuruD4sx5Jv2BRi0AiCJHg0HcHxZjyTfsCj6AYWNvM4RzsU9OL4XbFN7hb/AEE6Rpsgj1E9tE0qboH9xNwBhEAhQHSBAPZSXYkE4ikTIUTvI0nfFEUqboBdu1rEVltJJgkxnlB/0jsFOq72lqKy2klUZkZmCCJ/yjsFHVHSrtNARc7H9UjQDTYmIHmwp7KmuwNkJSptJCRhSI0TlkP8oy6KLFIkU3TQFV2siTyaRmVHLbrPaBSau1nJQbSMgBlsBBHsp7BRBBKgIyGcnWaSSrERlh37Zqil1ttCy5hAWoQVAZkR9Q7BuopJnPspYROmlReSYOEwfRUD6jxqaBvlmQFRITOyYmM43QCPPRSXYKUHWNmlW4p2inoc+lRdISlOXqE69FbL2phBM6GYBI399WpSATGv1eirQKWpIDYBH5kGP0st2nmHgU6gebDf/tpAMev00VHfUAoyctNtNqpb5uiDntmds+s1diBJE/yqZqLadu01BxvHJ8Tb8un2HKan45Pibfl0+w5TUUJc/GFhYZT7nmG0CeV3JH7FF++L+7/O/YpUqBe+L+7/ADv2KXvi/u/zv2KVKgXvi/u/zv2KXvi/u/zv2KVKgXvi/u/zv2KR4xv3f537FNSoIM8YmWdnnX/mfYqfvi/u3zv2KVKqk9G98XT8H+d+xT++L+7/ADv2KVKopvfG/dvnfsU/vi/u/wA79ilSoiHvkbfc3zv2KsPGN+7/ADv2KalRUPfBAMiza6/ffsU/vkfu3zv2KVKiEeMn92+d+xT++Lp+D/O/Yp6VAx4xf3f537FS98X93+d+xSpUVyvGTw35eyoSWMMOpV+Mn8xY/QG+lSpUH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56248"/>
            <a:ext cx="2314600" cy="3522770"/>
          </a:xfrm>
          <a:prstGeom prst="rect">
            <a:avLst/>
          </a:prstGeom>
        </p:spPr>
      </p:pic>
      <p:pic>
        <p:nvPicPr>
          <p:cNvPr id="7" name="Obráze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1373" y="2056248"/>
            <a:ext cx="2376943" cy="3522770"/>
          </a:xfrm>
          <a:prstGeom prst="rect">
            <a:avLst/>
          </a:prstGeom>
        </p:spPr>
      </p:pic>
      <p:pic>
        <p:nvPicPr>
          <p:cNvPr id="8" name="Obráze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7890" y="2056248"/>
            <a:ext cx="2260706" cy="352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86351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sz="4000" dirty="0" err="1" smtClean="0"/>
              <a:t>Emotions</a:t>
            </a:r>
            <a:endParaRPr lang="cs-CZ" sz="4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390365" y="1772816"/>
            <a:ext cx="836327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r>
              <a:rPr lang="cs-CZ" sz="3600" dirty="0" smtClean="0"/>
              <a:t>E</a:t>
            </a:r>
            <a:r>
              <a:rPr lang="en-US" sz="3600" dirty="0" smtClean="0"/>
              <a:t>motion </a:t>
            </a:r>
            <a:r>
              <a:rPr lang="en-US" sz="3600" dirty="0"/>
              <a:t>is a </a:t>
            </a:r>
            <a:r>
              <a:rPr lang="en-US" sz="3600" dirty="0" smtClean="0"/>
              <a:t>state</a:t>
            </a:r>
            <a:r>
              <a:rPr lang="cs-CZ" sz="3600" dirty="0" smtClean="0"/>
              <a:t> </a:t>
            </a:r>
            <a:r>
              <a:rPr lang="en-US" sz="3600" dirty="0" smtClean="0"/>
              <a:t>of </a:t>
            </a:r>
            <a:r>
              <a:rPr lang="en-US" sz="3600" dirty="0"/>
              <a:t>physiological arousal, and it can also involve the cognition related to this </a:t>
            </a:r>
            <a:r>
              <a:rPr lang="en-US" sz="3600" dirty="0" smtClean="0"/>
              <a:t>state</a:t>
            </a:r>
            <a:r>
              <a:rPr lang="cs-CZ" sz="3600" dirty="0" smtClean="0"/>
              <a:t> </a:t>
            </a:r>
            <a:r>
              <a:rPr lang="en-US" sz="3600" dirty="0" smtClean="0"/>
              <a:t>of </a:t>
            </a:r>
            <a:r>
              <a:rPr lang="en-US" sz="3600" dirty="0"/>
              <a:t>arousal</a:t>
            </a: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/>
            </a:r>
            <a:br>
              <a:rPr lang="cs-CZ" sz="2400" dirty="0" smtClean="0"/>
            </a:b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11286230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sz="4000" dirty="0" err="1" smtClean="0"/>
              <a:t>Why</a:t>
            </a:r>
            <a:r>
              <a:rPr lang="cs-CZ" sz="4000" dirty="0" smtClean="0"/>
              <a:t> </a:t>
            </a:r>
            <a:r>
              <a:rPr lang="cs-CZ" sz="4000" dirty="0" err="1" smtClean="0"/>
              <a:t>important</a:t>
            </a:r>
            <a:r>
              <a:rPr lang="cs-CZ" sz="4000" dirty="0" smtClean="0"/>
              <a:t>?</a:t>
            </a:r>
            <a:endParaRPr lang="cs-CZ" sz="4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390365" y="932688"/>
            <a:ext cx="8753635" cy="70480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3200" dirty="0" smtClean="0"/>
          </a:p>
          <a:p>
            <a:pPr marL="118872">
              <a:buClr>
                <a:schemeClr val="accent1"/>
              </a:buClr>
              <a:buSzPct val="80000"/>
            </a:pPr>
            <a:endParaRPr lang="cs-CZ" sz="32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r>
              <a:rPr lang="cs-CZ" sz="3200" dirty="0" err="1" smtClean="0"/>
              <a:t>Motivate</a:t>
            </a:r>
            <a:r>
              <a:rPr lang="cs-CZ" sz="3200" dirty="0" smtClean="0"/>
              <a:t> and </a:t>
            </a:r>
            <a:r>
              <a:rPr lang="cs-CZ" sz="3200" dirty="0" err="1" smtClean="0"/>
              <a:t>guide</a:t>
            </a:r>
            <a:endParaRPr lang="cs-CZ" sz="32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3200" dirty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r>
              <a:rPr lang="cs-CZ" sz="3200" dirty="0" err="1" smtClean="0"/>
              <a:t>Discrete</a:t>
            </a:r>
            <a:r>
              <a:rPr lang="cs-CZ" sz="3200" dirty="0" smtClean="0"/>
              <a:t> </a:t>
            </a:r>
            <a:r>
              <a:rPr lang="cs-CZ" sz="3200" dirty="0" err="1" smtClean="0"/>
              <a:t>emotions</a:t>
            </a:r>
            <a:r>
              <a:rPr lang="cs-CZ" sz="3200" dirty="0" smtClean="0"/>
              <a:t> </a:t>
            </a:r>
            <a:r>
              <a:rPr lang="cs-CZ" sz="3200" dirty="0" err="1" smtClean="0"/>
              <a:t>have</a:t>
            </a:r>
            <a:r>
              <a:rPr lang="cs-CZ" sz="3200" dirty="0" smtClean="0"/>
              <a:t> </a:t>
            </a:r>
            <a:r>
              <a:rPr lang="cs-CZ" sz="3200" dirty="0" err="1" smtClean="0"/>
              <a:t>adaptive</a:t>
            </a:r>
            <a:r>
              <a:rPr lang="cs-CZ" sz="3200" dirty="0" smtClean="0"/>
              <a:t> </a:t>
            </a:r>
            <a:r>
              <a:rPr lang="cs-CZ" sz="3200" dirty="0" err="1" smtClean="0"/>
              <a:t>functions</a:t>
            </a:r>
            <a:endParaRPr lang="cs-CZ" sz="32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3200" dirty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r>
              <a:rPr lang="cs-CZ" sz="3200" dirty="0" err="1" smtClean="0"/>
              <a:t>Perception</a:t>
            </a:r>
            <a:r>
              <a:rPr lang="cs-CZ" sz="3200" dirty="0" smtClean="0"/>
              <a:t> and </a:t>
            </a:r>
            <a:r>
              <a:rPr lang="cs-CZ" sz="3200" dirty="0" err="1" smtClean="0"/>
              <a:t>cognition</a:t>
            </a:r>
            <a:r>
              <a:rPr lang="cs-CZ" sz="3200" dirty="0" smtClean="0"/>
              <a:t> </a:t>
            </a:r>
            <a:r>
              <a:rPr lang="cs-CZ" sz="3200" dirty="0" err="1" smtClean="0"/>
              <a:t>can</a:t>
            </a:r>
            <a:r>
              <a:rPr lang="cs-CZ" sz="3200" dirty="0" smtClean="0"/>
              <a:t> influence </a:t>
            </a:r>
            <a:r>
              <a:rPr lang="cs-CZ" sz="3200" dirty="0" err="1" smtClean="0"/>
              <a:t>emotions</a:t>
            </a:r>
            <a:endParaRPr lang="cs-CZ" sz="32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3200" dirty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r>
              <a:rPr lang="cs-CZ" sz="3200" dirty="0" err="1" smtClean="0"/>
              <a:t>Emotions</a:t>
            </a:r>
            <a:r>
              <a:rPr lang="cs-CZ" sz="3200" dirty="0" smtClean="0"/>
              <a:t> </a:t>
            </a:r>
            <a:r>
              <a:rPr lang="cs-CZ" sz="3200" dirty="0" err="1" smtClean="0"/>
              <a:t>can</a:t>
            </a:r>
            <a:r>
              <a:rPr lang="cs-CZ" sz="3200" dirty="0" smtClean="0"/>
              <a:t> </a:t>
            </a:r>
            <a:r>
              <a:rPr lang="cs-CZ" sz="3200" dirty="0" err="1" smtClean="0"/>
              <a:t>guide</a:t>
            </a:r>
            <a:r>
              <a:rPr lang="cs-CZ" sz="3200" dirty="0" smtClean="0"/>
              <a:t> </a:t>
            </a:r>
            <a:r>
              <a:rPr lang="cs-CZ" sz="3200" dirty="0" err="1" smtClean="0"/>
              <a:t>cognition</a:t>
            </a:r>
            <a:endParaRPr lang="cs-CZ" sz="32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3600" dirty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/>
            </a:r>
            <a:br>
              <a:rPr lang="cs-CZ" sz="2400" dirty="0" smtClean="0"/>
            </a:b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2646191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Emotions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536661" y="1916832"/>
            <a:ext cx="815013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/>
          </a:p>
          <a:p>
            <a:pPr marL="118872">
              <a:buClr>
                <a:schemeClr val="accent1"/>
              </a:buClr>
              <a:buSzPct val="80000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/>
            </a:r>
            <a:br>
              <a:rPr lang="cs-CZ" sz="2400" dirty="0" smtClean="0"/>
            </a:b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97033"/>
            <a:ext cx="7884368" cy="5256245"/>
          </a:xfrm>
          <a:prstGeom prst="rect">
            <a:avLst/>
          </a:prstGeom>
        </p:spPr>
      </p:pic>
      <p:sp>
        <p:nvSpPr>
          <p:cNvPr id="7" name="TextovéPole 6"/>
          <p:cNvSpPr txBox="1"/>
          <p:nvPr/>
        </p:nvSpPr>
        <p:spPr>
          <a:xfrm>
            <a:off x="7153436" y="5808367"/>
            <a:ext cx="2376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Source: </a:t>
            </a:r>
          </a:p>
          <a:p>
            <a:r>
              <a:rPr lang="cs-CZ" sz="1600" i="1" dirty="0" smtClean="0">
                <a:latin typeface="Roboto Medium"/>
              </a:rPr>
              <a:t>Source: wiki</a:t>
            </a:r>
            <a:br>
              <a:rPr lang="cs-CZ" sz="1600" i="1" dirty="0" smtClean="0">
                <a:latin typeface="Roboto Medium"/>
              </a:rPr>
            </a:br>
            <a:r>
              <a:rPr lang="cs-CZ" sz="1600" i="1" dirty="0" smtClean="0">
                <a:latin typeface="Roboto Medium"/>
              </a:rPr>
              <a:t>(2021)</a:t>
            </a:r>
          </a:p>
          <a:p>
            <a:endParaRPr lang="cs-CZ" sz="2400" i="1" dirty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77208027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251520" y="135611"/>
            <a:ext cx="8229600" cy="1252728"/>
          </a:xfrm>
        </p:spPr>
        <p:txBody>
          <a:bodyPr>
            <a:normAutofit/>
          </a:bodyPr>
          <a:lstStyle/>
          <a:p>
            <a:r>
              <a:rPr lang="en-US" sz="4000" dirty="0"/>
              <a:t>The Somatic Markers </a:t>
            </a:r>
            <a:r>
              <a:rPr lang="cs-CZ" sz="4000" dirty="0" err="1" smtClean="0"/>
              <a:t>Hypothesis</a:t>
            </a:r>
            <a:endParaRPr lang="en-US" sz="4000" dirty="0"/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72113" y="1156830"/>
            <a:ext cx="6123381" cy="66171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3200" dirty="0" smtClean="0"/>
          </a:p>
          <a:p>
            <a:pPr marL="118872">
              <a:buClr>
                <a:schemeClr val="accent1"/>
              </a:buClr>
              <a:buSzPct val="80000"/>
            </a:pPr>
            <a:endParaRPr lang="cs-CZ" sz="32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r>
              <a:rPr lang="cs-CZ" sz="2800" dirty="0" err="1" smtClean="0"/>
              <a:t>Feelings</a:t>
            </a:r>
            <a:r>
              <a:rPr lang="cs-CZ" sz="2800" dirty="0" smtClean="0"/>
              <a:t> </a:t>
            </a:r>
            <a:r>
              <a:rPr lang="cs-CZ" sz="2800" dirty="0" err="1" smtClean="0"/>
              <a:t>associated</a:t>
            </a:r>
            <a:r>
              <a:rPr lang="cs-CZ" sz="2800" dirty="0" smtClean="0"/>
              <a:t> </a:t>
            </a:r>
            <a:r>
              <a:rPr lang="cs-CZ" sz="2800" dirty="0" err="1" smtClean="0"/>
              <a:t>with</a:t>
            </a:r>
            <a:r>
              <a:rPr lang="cs-CZ" sz="2800" dirty="0" smtClean="0"/>
              <a:t> </a:t>
            </a:r>
            <a:r>
              <a:rPr lang="cs-CZ" sz="2800" dirty="0" err="1" smtClean="0"/>
              <a:t>emotions</a:t>
            </a:r>
            <a:endParaRPr lang="cs-CZ" sz="28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800" dirty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r>
              <a:rPr lang="cs-CZ" sz="2800" dirty="0" err="1" smtClean="0"/>
              <a:t>Strongly</a:t>
            </a:r>
            <a:r>
              <a:rPr lang="cs-CZ" sz="2800" dirty="0" smtClean="0"/>
              <a:t> influence </a:t>
            </a:r>
            <a:r>
              <a:rPr lang="cs-CZ" sz="2800" dirty="0" err="1" smtClean="0"/>
              <a:t>subsequent</a:t>
            </a:r>
            <a:r>
              <a:rPr lang="cs-CZ" sz="2800" dirty="0" smtClean="0"/>
              <a:t> </a:t>
            </a:r>
            <a:r>
              <a:rPr lang="cs-CZ" sz="2800" dirty="0" err="1" smtClean="0"/>
              <a:t>decision-making</a:t>
            </a:r>
            <a:endParaRPr lang="cs-CZ" sz="28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800" dirty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r>
              <a:rPr lang="cs-CZ" sz="2800" dirty="0" smtClean="0"/>
              <a:t>„Gut </a:t>
            </a:r>
            <a:r>
              <a:rPr lang="cs-CZ" sz="2800" dirty="0" err="1" smtClean="0"/>
              <a:t>feelings</a:t>
            </a:r>
            <a:r>
              <a:rPr lang="cs-CZ" sz="2800" dirty="0" smtClean="0"/>
              <a:t>“ and „</a:t>
            </a:r>
            <a:r>
              <a:rPr lang="cs-CZ" sz="2800" dirty="0" err="1" smtClean="0"/>
              <a:t>intution</a:t>
            </a:r>
            <a:r>
              <a:rPr lang="cs-CZ" sz="2800" dirty="0" smtClean="0"/>
              <a:t>“</a:t>
            </a:r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800" dirty="0" smtClean="0"/>
              <a:t>    </a:t>
            </a:r>
            <a:r>
              <a:rPr lang="cs-CZ" sz="2800" dirty="0" err="1" smtClean="0"/>
              <a:t>originate</a:t>
            </a:r>
            <a:r>
              <a:rPr lang="cs-CZ" sz="2800" dirty="0" smtClean="0"/>
              <a:t> </a:t>
            </a:r>
            <a:r>
              <a:rPr lang="cs-CZ" sz="2800" dirty="0" err="1" smtClean="0"/>
              <a:t>from</a:t>
            </a:r>
            <a:r>
              <a:rPr lang="cs-CZ" sz="2800" dirty="0" smtClean="0"/>
              <a:t> these </a:t>
            </a:r>
            <a:r>
              <a:rPr lang="cs-CZ" sz="2800" dirty="0" err="1" smtClean="0"/>
              <a:t>feelings</a:t>
            </a:r>
            <a:endParaRPr lang="cs-CZ" sz="28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3200" dirty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3600" dirty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/>
            </a:r>
            <a:br>
              <a:rPr lang="cs-CZ" sz="2400" dirty="0" smtClean="0"/>
            </a:b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547" y="1768340"/>
            <a:ext cx="2697088" cy="2697088"/>
          </a:xfrm>
          <a:prstGeom prst="rect">
            <a:avLst/>
          </a:prstGeom>
        </p:spPr>
      </p:pic>
      <p:sp>
        <p:nvSpPr>
          <p:cNvPr id="7" name="TextovéPole 6"/>
          <p:cNvSpPr txBox="1"/>
          <p:nvPr/>
        </p:nvSpPr>
        <p:spPr>
          <a:xfrm>
            <a:off x="5897014" y="4465428"/>
            <a:ext cx="23762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Source: </a:t>
            </a:r>
          </a:p>
          <a:p>
            <a:r>
              <a:rPr lang="cs-CZ" sz="1600" i="1" dirty="0" smtClean="0">
                <a:latin typeface="Roboto Medium"/>
              </a:rPr>
              <a:t>Antonio </a:t>
            </a:r>
            <a:r>
              <a:rPr lang="cs-CZ" sz="1600" i="1" dirty="0" err="1" smtClean="0">
                <a:latin typeface="Roboto Medium"/>
              </a:rPr>
              <a:t>Damasio</a:t>
            </a:r>
            <a:r>
              <a:rPr lang="cs-CZ" sz="1600" i="1" dirty="0" smtClean="0">
                <a:latin typeface="Roboto Medium"/>
              </a:rPr>
              <a:t/>
            </a:r>
            <a:br>
              <a:rPr lang="cs-CZ" sz="1600" i="1" dirty="0" smtClean="0">
                <a:latin typeface="Roboto Medium"/>
              </a:rPr>
            </a:br>
            <a:r>
              <a:rPr lang="cs-CZ" sz="1600" i="1" dirty="0" smtClean="0">
                <a:latin typeface="Roboto Medium"/>
              </a:rPr>
              <a:t>Source: </a:t>
            </a:r>
            <a:r>
              <a:rPr lang="cs-CZ" sz="1600" i="1" dirty="0" err="1" smtClean="0">
                <a:latin typeface="Roboto Medium"/>
              </a:rPr>
              <a:t>Twitter</a:t>
            </a:r>
            <a:r>
              <a:rPr lang="cs-CZ" sz="1600" i="1" dirty="0" smtClean="0">
                <a:latin typeface="Roboto Medium"/>
              </a:rPr>
              <a:t/>
            </a:r>
            <a:br>
              <a:rPr lang="cs-CZ" sz="1600" i="1" dirty="0" smtClean="0">
                <a:latin typeface="Roboto Medium"/>
              </a:rPr>
            </a:br>
            <a:r>
              <a:rPr lang="cs-CZ" sz="1600" i="1" dirty="0" smtClean="0">
                <a:latin typeface="Roboto Medium"/>
              </a:rPr>
              <a:t>(2021)</a:t>
            </a:r>
          </a:p>
          <a:p>
            <a:endParaRPr lang="cs-CZ" sz="2400" i="1" dirty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38630941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251520" y="135611"/>
            <a:ext cx="11665296" cy="1252728"/>
          </a:xfrm>
        </p:spPr>
        <p:txBody>
          <a:bodyPr>
            <a:normAutofit/>
          </a:bodyPr>
          <a:lstStyle/>
          <a:p>
            <a:r>
              <a:rPr lang="cs-CZ" sz="3200" dirty="0"/>
              <a:t>M</a:t>
            </a:r>
            <a:r>
              <a:rPr lang="en-US" sz="3200" dirty="0" err="1" smtClean="0"/>
              <a:t>isattribution</a:t>
            </a:r>
            <a:r>
              <a:rPr lang="en-US" sz="3200" dirty="0" smtClean="0"/>
              <a:t> </a:t>
            </a:r>
            <a:r>
              <a:rPr lang="en-US" sz="3200" dirty="0"/>
              <a:t>of the physiological arousal </a:t>
            </a:r>
            <a:endParaRPr lang="en-US" sz="1800" dirty="0"/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7" name="TextovéPole 6"/>
          <p:cNvSpPr txBox="1"/>
          <p:nvPr/>
        </p:nvSpPr>
        <p:spPr>
          <a:xfrm>
            <a:off x="6366199" y="5281741"/>
            <a:ext cx="23762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Source: </a:t>
            </a:r>
          </a:p>
          <a:p>
            <a:r>
              <a:rPr lang="cs-CZ" sz="1600" i="1" dirty="0" err="1" smtClean="0">
                <a:latin typeface="Roboto Medium"/>
              </a:rPr>
              <a:t>Suspension</a:t>
            </a:r>
            <a:r>
              <a:rPr lang="cs-CZ" sz="1600" i="1" dirty="0" smtClean="0">
                <a:latin typeface="Roboto Medium"/>
              </a:rPr>
              <a:t> </a:t>
            </a:r>
            <a:r>
              <a:rPr lang="cs-CZ" sz="1600" i="1" dirty="0" err="1" smtClean="0">
                <a:latin typeface="Roboto Medium"/>
              </a:rPr>
              <a:t>bridge</a:t>
            </a:r>
            <a:r>
              <a:rPr lang="cs-CZ" sz="1600" i="1" dirty="0" smtClean="0">
                <a:latin typeface="Roboto Medium"/>
              </a:rPr>
              <a:t/>
            </a:r>
            <a:br>
              <a:rPr lang="cs-CZ" sz="1600" i="1" dirty="0" smtClean="0">
                <a:latin typeface="Roboto Medium"/>
              </a:rPr>
            </a:br>
            <a:r>
              <a:rPr lang="cs-CZ" sz="1600" i="1" dirty="0" smtClean="0">
                <a:latin typeface="Roboto Medium"/>
              </a:rPr>
              <a:t>Source</a:t>
            </a:r>
            <a:r>
              <a:rPr lang="cs-CZ" sz="1600" i="1" dirty="0">
                <a:latin typeface="Roboto Medium"/>
              </a:rPr>
              <a:t>: cntraveler.com</a:t>
            </a:r>
            <a:r>
              <a:rPr lang="cs-CZ" sz="1600" i="1" dirty="0" smtClean="0">
                <a:latin typeface="Roboto Medium"/>
              </a:rPr>
              <a:t/>
            </a:r>
            <a:br>
              <a:rPr lang="cs-CZ" sz="1600" i="1" dirty="0" smtClean="0">
                <a:latin typeface="Roboto Medium"/>
              </a:rPr>
            </a:br>
            <a:r>
              <a:rPr lang="cs-CZ" sz="1600" i="1" dirty="0" smtClean="0">
                <a:latin typeface="Roboto Medium"/>
              </a:rPr>
              <a:t>(2021)</a:t>
            </a:r>
          </a:p>
          <a:p>
            <a:endParaRPr lang="cs-CZ" sz="2400" i="1" dirty="0">
              <a:solidFill>
                <a:schemeClr val="bg1"/>
              </a:solidFill>
              <a:latin typeface="Roboto Medium"/>
            </a:endParaRPr>
          </a:p>
        </p:txBody>
      </p:sp>
      <p:pic>
        <p:nvPicPr>
          <p:cNvPr id="5" name="Obráze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2722" y="2584015"/>
            <a:ext cx="4123417" cy="2789201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 rotWithShape="1">
          <a:blip r:embed="rId4"/>
          <a:srcRect l="27232"/>
          <a:stretch/>
        </p:blipFill>
        <p:spPr>
          <a:xfrm>
            <a:off x="123977" y="2566279"/>
            <a:ext cx="4873082" cy="2830985"/>
          </a:xfrm>
          <a:prstGeom prst="rect">
            <a:avLst/>
          </a:prstGeom>
        </p:spPr>
      </p:pic>
      <p:sp>
        <p:nvSpPr>
          <p:cNvPr id="11" name="TextovéPole 10"/>
          <p:cNvSpPr txBox="1"/>
          <p:nvPr/>
        </p:nvSpPr>
        <p:spPr>
          <a:xfrm>
            <a:off x="683568" y="5402358"/>
            <a:ext cx="23762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Source: </a:t>
            </a:r>
          </a:p>
          <a:p>
            <a:r>
              <a:rPr lang="cs-CZ" sz="1600" i="1" dirty="0" err="1" smtClean="0">
                <a:latin typeface="Roboto Medium"/>
              </a:rPr>
              <a:t>Stable</a:t>
            </a:r>
            <a:r>
              <a:rPr lang="cs-CZ" sz="1600" i="1" dirty="0" smtClean="0">
                <a:latin typeface="Roboto Medium"/>
              </a:rPr>
              <a:t>  </a:t>
            </a:r>
            <a:r>
              <a:rPr lang="cs-CZ" sz="1600" i="1" dirty="0" err="1" smtClean="0">
                <a:latin typeface="Roboto Medium"/>
              </a:rPr>
              <a:t>bridge</a:t>
            </a:r>
            <a:r>
              <a:rPr lang="cs-CZ" sz="1600" i="1" dirty="0" smtClean="0">
                <a:latin typeface="Roboto Medium"/>
              </a:rPr>
              <a:t/>
            </a:r>
            <a:br>
              <a:rPr lang="cs-CZ" sz="1600" i="1" dirty="0" smtClean="0">
                <a:latin typeface="Roboto Medium"/>
              </a:rPr>
            </a:br>
            <a:r>
              <a:rPr lang="cs-CZ" sz="1600" i="1" dirty="0" smtClean="0">
                <a:latin typeface="Roboto Medium"/>
              </a:rPr>
              <a:t>Source</a:t>
            </a:r>
            <a:r>
              <a:rPr lang="cs-CZ" sz="1600" i="1" dirty="0">
                <a:latin typeface="Roboto Medium"/>
              </a:rPr>
              <a:t>: </a:t>
            </a:r>
            <a:r>
              <a:rPr lang="cs-CZ" sz="1600" i="1" dirty="0" smtClean="0">
                <a:latin typeface="Roboto Medium"/>
              </a:rPr>
              <a:t>wiki</a:t>
            </a:r>
            <a:br>
              <a:rPr lang="cs-CZ" sz="1600" i="1" dirty="0" smtClean="0">
                <a:latin typeface="Roboto Medium"/>
              </a:rPr>
            </a:br>
            <a:r>
              <a:rPr lang="cs-CZ" sz="1600" i="1" dirty="0" smtClean="0">
                <a:latin typeface="Roboto Medium"/>
              </a:rPr>
              <a:t>(2021)</a:t>
            </a:r>
          </a:p>
          <a:p>
            <a:endParaRPr lang="cs-CZ" sz="2400" i="1" dirty="0">
              <a:solidFill>
                <a:schemeClr val="bg1"/>
              </a:solidFill>
              <a:latin typeface="Roboto Medium"/>
            </a:endParaRPr>
          </a:p>
        </p:txBody>
      </p:sp>
      <p:sp>
        <p:nvSpPr>
          <p:cNvPr id="8" name="Obdélník 7"/>
          <p:cNvSpPr/>
          <p:nvPr/>
        </p:nvSpPr>
        <p:spPr>
          <a:xfrm>
            <a:off x="208455" y="1655222"/>
            <a:ext cx="790440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r>
              <a:rPr lang="cs-CZ" sz="2800" dirty="0" smtClean="0"/>
              <a:t>Experiment </a:t>
            </a:r>
            <a:r>
              <a:rPr lang="cs-CZ" sz="2800" dirty="0" err="1" smtClean="0"/>
              <a:t>conducted</a:t>
            </a:r>
            <a:r>
              <a:rPr lang="cs-CZ" sz="2800" dirty="0" smtClean="0"/>
              <a:t> by </a:t>
            </a:r>
            <a:r>
              <a:rPr lang="cs-CZ" sz="2800" dirty="0" err="1" smtClean="0"/>
              <a:t>Dutton</a:t>
            </a:r>
            <a:r>
              <a:rPr lang="cs-CZ" sz="2800" dirty="0" smtClean="0"/>
              <a:t> and </a:t>
            </a:r>
            <a:r>
              <a:rPr lang="cs-CZ" sz="2800" dirty="0"/>
              <a:t>A</a:t>
            </a:r>
            <a:r>
              <a:rPr lang="cs-CZ" sz="2800" dirty="0" smtClean="0"/>
              <a:t>ron 1974)</a:t>
            </a:r>
            <a:endParaRPr lang="cs-CZ" sz="2800" dirty="0"/>
          </a:p>
        </p:txBody>
      </p:sp>
    </p:spTree>
    <p:extLst>
      <p:ext uri="{BB962C8B-B14F-4D97-AF65-F5344CB8AC3E}">
        <p14:creationId xmlns:p14="http://schemas.microsoft.com/office/powerpoint/2010/main" val="4022356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otiv sady Office">
  <a:themeElements>
    <a:clrScheme name="Kancelář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20321</TotalTime>
  <Words>1131</Words>
  <Application>Microsoft Office PowerPoint</Application>
  <PresentationFormat>Předvádění na obrazovce (4:3)</PresentationFormat>
  <Paragraphs>279</Paragraphs>
  <Slides>23</Slides>
  <Notes>23</Notes>
  <HiddenSlides>0</HiddenSlides>
  <MMClips>0</MMClips>
  <ScaleCrop>false</ScaleCrop>
  <HeadingPairs>
    <vt:vector size="6" baseType="variant">
      <vt:variant>
        <vt:lpstr>Použitá písma</vt:lpstr>
      </vt:variant>
      <vt:variant>
        <vt:i4>8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23</vt:i4>
      </vt:variant>
    </vt:vector>
  </HeadingPairs>
  <TitlesOfParts>
    <vt:vector size="32" baseType="lpstr">
      <vt:lpstr>Arial</vt:lpstr>
      <vt:lpstr>Calibri</vt:lpstr>
      <vt:lpstr>Corbel</vt:lpstr>
      <vt:lpstr>MinionPro-Regular</vt:lpstr>
      <vt:lpstr>Roboto Medium</vt:lpstr>
      <vt:lpstr>Wingdings</vt:lpstr>
      <vt:lpstr>Wingdings 2</vt:lpstr>
      <vt:lpstr>Wingdings 3</vt:lpstr>
      <vt:lpstr>Module</vt:lpstr>
      <vt:lpstr>Prezentace aplikace PowerPoint</vt:lpstr>
      <vt:lpstr>Practical info</vt:lpstr>
      <vt:lpstr>Shared Document</vt:lpstr>
      <vt:lpstr>Emotions</vt:lpstr>
      <vt:lpstr>Emotions</vt:lpstr>
      <vt:lpstr>Why important?</vt:lpstr>
      <vt:lpstr>Emotions</vt:lpstr>
      <vt:lpstr>The Somatic Markers Hypothesis</vt:lpstr>
      <vt:lpstr>Misattribution of the physiological arousal </vt:lpstr>
      <vt:lpstr>Limited knowledge</vt:lpstr>
      <vt:lpstr>Implications for games?</vt:lpstr>
      <vt:lpstr>Sound examples</vt:lpstr>
      <vt:lpstr>Loosing and Games</vt:lpstr>
      <vt:lpstr>Loosing and Games</vt:lpstr>
      <vt:lpstr>Why are games unique?</vt:lpstr>
      <vt:lpstr>Unique emotions</vt:lpstr>
      <vt:lpstr>Why are games unique?</vt:lpstr>
      <vt:lpstr>Game Feel</vt:lpstr>
      <vt:lpstr>Game Feel</vt:lpstr>
      <vt:lpstr>Progressively introducting  new elements</vt:lpstr>
      <vt:lpstr>PANAS</vt:lpstr>
      <vt:lpstr>Summary</vt:lpstr>
      <vt:lpstr>Prezentace aplikace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Pogamut 3</dc:title>
  <dc:creator>Jimmy</dc:creator>
  <cp:lastModifiedBy>k</cp:lastModifiedBy>
  <cp:revision>604</cp:revision>
  <dcterms:created xsi:type="dcterms:W3CDTF">2010-03-09T16:35:26Z</dcterms:created>
  <dcterms:modified xsi:type="dcterms:W3CDTF">2022-01-31T23:43:39Z</dcterms:modified>
</cp:coreProperties>
</file>